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1"/>
    <p:sldMasterId id="2147483764" r:id="rId2"/>
    <p:sldMasterId id="2147483763" r:id="rId3"/>
  </p:sldMasterIdLst>
  <p:notesMasterIdLst>
    <p:notesMasterId r:id="rId29"/>
  </p:notesMasterIdLst>
  <p:handoutMasterIdLst>
    <p:handoutMasterId r:id="rId30"/>
  </p:handoutMasterIdLst>
  <p:sldIdLst>
    <p:sldId id="411" r:id="rId4"/>
    <p:sldId id="258" r:id="rId5"/>
    <p:sldId id="366" r:id="rId6"/>
    <p:sldId id="424" r:id="rId7"/>
    <p:sldId id="417" r:id="rId8"/>
    <p:sldId id="341" r:id="rId9"/>
    <p:sldId id="342" r:id="rId10"/>
    <p:sldId id="371" r:id="rId11"/>
    <p:sldId id="390" r:id="rId12"/>
    <p:sldId id="399" r:id="rId13"/>
    <p:sldId id="392" r:id="rId14"/>
    <p:sldId id="401" r:id="rId15"/>
    <p:sldId id="383" r:id="rId16"/>
    <p:sldId id="409" r:id="rId17"/>
    <p:sldId id="374" r:id="rId18"/>
    <p:sldId id="418" r:id="rId19"/>
    <p:sldId id="377" r:id="rId20"/>
    <p:sldId id="378" r:id="rId21"/>
    <p:sldId id="414" r:id="rId22"/>
    <p:sldId id="332" r:id="rId23"/>
    <p:sldId id="413" r:id="rId24"/>
    <p:sldId id="380" r:id="rId25"/>
    <p:sldId id="304" r:id="rId26"/>
    <p:sldId id="352" r:id="rId27"/>
    <p:sldId id="385" r:id="rId2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hiddenSlides="1" frameSlides="1"/>
  <p:clrMru>
    <a:srgbClr val="FF0066"/>
    <a:srgbClr val="FF9966"/>
    <a:srgbClr val="EC971E"/>
    <a:srgbClr val="D7971E"/>
    <a:srgbClr val="D78A1B"/>
    <a:srgbClr val="0081C6"/>
    <a:srgbClr val="FFFFCC"/>
    <a:srgbClr val="00A99A"/>
    <a:srgbClr val="ADC051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0" autoAdjust="0"/>
    <p:restoredTop sz="98609" autoAdjust="0"/>
  </p:normalViewPr>
  <p:slideViewPr>
    <p:cSldViewPr>
      <p:cViewPr>
        <p:scale>
          <a:sx n="70" d="100"/>
          <a:sy n="70" d="100"/>
        </p:scale>
        <p:origin x="-1692" y="-15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5190" rIns="90379" bIns="45190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5190" rIns="90379" bIns="45190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5190" rIns="90379" bIns="45190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5190" rIns="90379" bIns="45190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7F6A716-BA36-4468-B0B3-A2639DE531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70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5190" rIns="90379" bIns="45190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5190" rIns="90379" bIns="45190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6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5190" rIns="90379" bIns="45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6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5190" rIns="90379" bIns="45190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6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5190" rIns="90379" bIns="45190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565A87E-9E95-40AE-AE2B-2682CF6E7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25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bstx.com/medicare/medicare_supplement_planF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cbstx.com/medicare/medicare_supplement_planN.html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Good &lt;morning/afternoon/evening.&gt; I am &lt;NAME OF PRESENTER&gt;&lt;TITLE&gt;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5A87E-9E95-40AE-AE2B-2682CF6E78D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>
                <a:ea typeface="ＭＳ Ｐゴシック" pitchFamily="1" charset="-128"/>
              </a:rPr>
              <a:t>Without</a:t>
            </a:r>
            <a:r>
              <a:rPr lang="en-US" baseline="0" dirty="0" smtClean="0">
                <a:ea typeface="ＭＳ Ｐゴシック" pitchFamily="1" charset="-128"/>
              </a:rPr>
              <a:t> a </a:t>
            </a:r>
            <a:r>
              <a:rPr lang="en-US" baseline="0" smtClean="0">
                <a:ea typeface="ＭＳ Ｐゴシック" pitchFamily="1" charset="-128"/>
              </a:rPr>
              <a:t>Medicare Supplement In</a:t>
            </a:r>
            <a:endParaRPr lang="en-US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5A87E-9E95-40AE-AE2B-2682CF6E78D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05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fld id="{B42E8E20-6FC8-44EF-917D-322AA8A29FA3}" type="slidenum">
              <a:rPr lang="en-US" sz="1200" smtClean="0">
                <a:latin typeface="Arial" charset="0"/>
              </a:rPr>
              <a:pPr/>
              <a:t>17</a:t>
            </a:fld>
            <a:endParaRPr lang="en-US" sz="1200" dirty="0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Blue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Plan65 Select is available as an option only with </a:t>
            </a:r>
            <a:r>
              <a:rPr lang="en-US" dirty="0" smtClean="0">
                <a:solidFill>
                  <a:schemeClr val="tx1"/>
                </a:solidFill>
                <a:hlinkClick r:id="rId3" action="ppaction://hlinkfile"/>
              </a:rPr>
              <a:t>Plan F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smtClean="0">
                <a:solidFill>
                  <a:schemeClr val="tx1"/>
                </a:solidFill>
                <a:hlinkClick r:id="rId4" action="ppaction://hlinkfile"/>
              </a:rPr>
              <a:t>Plan 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you do not use one of the hospitals, in our Blue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Plan65 Select Hospital</a:t>
            </a:r>
            <a:r>
              <a:rPr lang="en-US" baseline="0" dirty="0" smtClean="0">
                <a:solidFill>
                  <a:schemeClr val="tx1"/>
                </a:solidFill>
              </a:rPr>
              <a:t> listing, </a:t>
            </a:r>
            <a:r>
              <a:rPr lang="en-US" dirty="0" smtClean="0">
                <a:solidFill>
                  <a:schemeClr val="tx1"/>
                </a:solidFill>
              </a:rPr>
              <a:t>for your non-emergency admissions, you agree to pay the </a:t>
            </a:r>
            <a:r>
              <a:rPr lang="en-US" dirty="0" smtClean="0">
                <a:solidFill>
                  <a:srgbClr val="FF0066"/>
                </a:solidFill>
              </a:rPr>
              <a:t>&lt;</a:t>
            </a:r>
            <a:r>
              <a:rPr lang="en-US" dirty="0" smtClean="0">
                <a:solidFill>
                  <a:schemeClr val="tx1"/>
                </a:solidFill>
              </a:rPr>
              <a:t>$1,184&gt; Part A deductible and any non-covered charges.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Only certain hospitals are network providers under this policy.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Check with your doctor to determine if he or she has admitting privileges at the network hospital.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he or she does not, you may be required to use another doctor at the time of hospitalization or, if you still use a non-network hospital, you must pay the Part A deductible and any non-covered charges.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option is available in specific geographic areas only and you must live within a 25-mile radius of a hospital in the Blue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Plan65 Select Network to qualify.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fld id="{DA701D98-6145-48FC-BB83-7125EC950BE9}" type="slidenum">
              <a:rPr lang="en-US" sz="1200" smtClean="0">
                <a:latin typeface="Arial" charset="0"/>
              </a:rPr>
              <a:pPr/>
              <a:t>18</a:t>
            </a:fld>
            <a:endParaRPr lang="en-US" sz="1200" dirty="0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Blue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Plan65 Select </a:t>
            </a:r>
            <a:r>
              <a:rPr lang="en-US" dirty="0" smtClean="0"/>
              <a:t>is an option available with two of our Medicare Supplement insurance plans. This option helps you save on premiums when you agree to use one of the hospitals in our </a:t>
            </a:r>
            <a:r>
              <a:rPr lang="en-US" dirty="0" smtClean="0">
                <a:solidFill>
                  <a:schemeClr val="tx1"/>
                </a:solidFill>
              </a:rPr>
              <a:t>Blue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Plan65 Select </a:t>
            </a:r>
            <a:r>
              <a:rPr lang="en-US" dirty="0" smtClean="0"/>
              <a:t>Network for non-emergency elective admissions. You get the same solid benefits as our "standard" plans, but your premiums will cost less.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5A87E-9E95-40AE-AE2B-2682CF6E78D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20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fld id="{0F692717-91E0-41D7-BE91-F8D3E813F18F}" type="slidenum">
              <a:rPr lang="en-US" sz="1200" smtClean="0">
                <a:latin typeface="Arial" charset="0"/>
              </a:rPr>
              <a:pPr/>
              <a:t>23</a:t>
            </a:fld>
            <a:endParaRPr lang="en-US" sz="1200" dirty="0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fld id="{129D24F0-4D36-4834-9EA1-FA9AC3FA46E6}" type="slidenum">
              <a:rPr lang="en-US" sz="1200" smtClean="0">
                <a:latin typeface="Arial" charset="0"/>
              </a:rPr>
              <a:pPr/>
              <a:t>2</a:t>
            </a:fld>
            <a:endParaRPr lang="en-US" sz="1200" dirty="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 defTabSz="903288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fld id="{BCA8DFE5-3318-4272-A126-AD8AF9876168}" type="slidenum">
              <a:rPr lang="en-US" sz="1200" smtClean="0">
                <a:latin typeface="Arial" charset="0"/>
              </a:rPr>
              <a:pPr/>
              <a:t>3</a:t>
            </a:fld>
            <a:endParaRPr lang="en-US" sz="1200" dirty="0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A covers hospital insurance. </a:t>
            </a:r>
            <a:br>
              <a:rPr lang="en-US" dirty="0" smtClean="0"/>
            </a:br>
            <a:r>
              <a:rPr lang="en-US" dirty="0" smtClean="0"/>
              <a:t>Part B helps cover medical services.</a:t>
            </a:r>
          </a:p>
          <a:p>
            <a:r>
              <a:rPr lang="en-US" dirty="0" smtClean="0"/>
              <a:t>Part A and Part B are often referred</a:t>
            </a:r>
            <a:r>
              <a:rPr lang="en-US" baseline="0" dirty="0" smtClean="0"/>
              <a:t> to as Original Medicare.</a:t>
            </a:r>
          </a:p>
          <a:p>
            <a:r>
              <a:rPr lang="en-US" baseline="0" dirty="0" smtClean="0"/>
              <a:t>Part D covers Prescription Drugs.</a:t>
            </a:r>
          </a:p>
          <a:p>
            <a:r>
              <a:rPr lang="en-US" baseline="0" dirty="0" smtClean="0"/>
              <a:t>Medicare Supplement Insurance is also referred to as Medigap and can help cover costs not covered by Original Medicare.</a:t>
            </a:r>
          </a:p>
          <a:p>
            <a:r>
              <a:rPr lang="en-US" baseline="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5A87E-9E95-40AE-AE2B-2682CF6E78D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4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</a:t>
            </a:r>
            <a:r>
              <a:rPr lang="en-US" baseline="0" dirty="0" smtClean="0"/>
              <a:t> become eligible for Medicare you are automatically enrolled in Part A for FREE.  In order to get Part B, you must sign up for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5A87E-9E95-40AE-AE2B-2682CF6E78D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9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5A87E-9E95-40AE-AE2B-2682CF6E78D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8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Part B has a monthly</a:t>
            </a:r>
            <a:r>
              <a:rPr lang="en-US" baseline="0" dirty="0" smtClean="0">
                <a:ea typeface="ＭＳ Ｐゴシック" pitchFamily="1" charset="-128"/>
              </a:rPr>
              <a:t> premium that is deducted from your Social Security check.  If you do not receive social security, you will need to pay this premium on your own.</a:t>
            </a:r>
            <a:endParaRPr lang="en-US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You can sign-up for Part B during the initial enrollment period, the general enrollment period or the special enrollment period.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5A87E-9E95-40AE-AE2B-2682CF6E78D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03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Medicare Supplement Insurance</a:t>
            </a:r>
            <a:r>
              <a:rPr lang="en-US" baseline="0" dirty="0" smtClean="0"/>
              <a:t> </a:t>
            </a:r>
            <a:r>
              <a:rPr lang="en-US" dirty="0" smtClean="0"/>
              <a:t>Plan policy is health insurance sold by private insurance companies and is regulated by Medicare. Medicare Supplement</a:t>
            </a:r>
            <a:r>
              <a:rPr lang="en-US" baseline="0" dirty="0" smtClean="0"/>
              <a:t> Insurance Plans</a:t>
            </a:r>
            <a:r>
              <a:rPr lang="en-US" dirty="0" smtClean="0"/>
              <a:t> help pay some of the costs that Original Medicare doesn't cover, such as copayments, coinsurance, and yearly deductibles. </a:t>
            </a:r>
            <a:endParaRPr lang="en-US" dirty="0" smtClean="0">
              <a:solidFill>
                <a:srgbClr val="FF0066"/>
              </a:solidFill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946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3FC6D-B495-482D-99A9-47F4F70C16E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285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1616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3616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749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4708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06DE3-E927-4A49-97EF-FB6DF8E5662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551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9CB49-D7D0-4E1B-A1E1-80D356E745A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9788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000500" cy="441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676400"/>
            <a:ext cx="4000500" cy="441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F4CF0-0582-45A1-8C31-14484A7EFF8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47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2D188-423B-4C30-910F-08157EFB1E6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6094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" name="Picture 50" descr="MedSupp_Masthead_Bann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7761288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400300"/>
            <a:ext cx="723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30" name="Group 25"/>
          <p:cNvGrpSpPr>
            <a:grpSpLocks/>
          </p:cNvGrpSpPr>
          <p:nvPr userDrawn="1"/>
        </p:nvGrpSpPr>
        <p:grpSpPr bwMode="auto">
          <a:xfrm>
            <a:off x="5483225" y="273050"/>
            <a:ext cx="3300413" cy="347663"/>
            <a:chOff x="240" y="3868"/>
            <a:chExt cx="2398" cy="250"/>
          </a:xfrm>
        </p:grpSpPr>
        <p:sp>
          <p:nvSpPr>
            <p:cNvPr id="1032" name="Freeform 26"/>
            <p:cNvSpPr>
              <a:spLocks noEditPoints="1"/>
            </p:cNvSpPr>
            <p:nvPr/>
          </p:nvSpPr>
          <p:spPr bwMode="auto">
            <a:xfrm>
              <a:off x="797" y="3944"/>
              <a:ext cx="78" cy="89"/>
            </a:xfrm>
            <a:custGeom>
              <a:avLst/>
              <a:gdLst>
                <a:gd name="T0" fmla="*/ 0 w 47"/>
                <a:gd name="T1" fmla="*/ 5583 h 53"/>
                <a:gd name="T2" fmla="*/ 692 w 47"/>
                <a:gd name="T3" fmla="*/ 5583 h 53"/>
                <a:gd name="T4" fmla="*/ 692 w 47"/>
                <a:gd name="T5" fmla="*/ 294 h 53"/>
                <a:gd name="T6" fmla="*/ 0 w 47"/>
                <a:gd name="T7" fmla="*/ 294 h 53"/>
                <a:gd name="T8" fmla="*/ 0 w 47"/>
                <a:gd name="T9" fmla="*/ 0 h 53"/>
                <a:gd name="T10" fmla="*/ 2634 w 47"/>
                <a:gd name="T11" fmla="*/ 0 h 53"/>
                <a:gd name="T12" fmla="*/ 4200 w 47"/>
                <a:gd name="T13" fmla="*/ 1217 h 53"/>
                <a:gd name="T14" fmla="*/ 2884 w 47"/>
                <a:gd name="T15" fmla="*/ 2599 h 53"/>
                <a:gd name="T16" fmla="*/ 2884 w 47"/>
                <a:gd name="T17" fmla="*/ 2599 h 53"/>
                <a:gd name="T18" fmla="*/ 4464 w 47"/>
                <a:gd name="T19" fmla="*/ 4260 h 53"/>
                <a:gd name="T20" fmla="*/ 2785 w 47"/>
                <a:gd name="T21" fmla="*/ 5763 h 53"/>
                <a:gd name="T22" fmla="*/ 0 w 47"/>
                <a:gd name="T23" fmla="*/ 5763 h 53"/>
                <a:gd name="T24" fmla="*/ 0 w 47"/>
                <a:gd name="T25" fmla="*/ 5583 h 53"/>
                <a:gd name="T26" fmla="*/ 1738 w 47"/>
                <a:gd name="T27" fmla="*/ 5583 h 53"/>
                <a:gd name="T28" fmla="*/ 2196 w 47"/>
                <a:gd name="T29" fmla="*/ 5583 h 53"/>
                <a:gd name="T30" fmla="*/ 3324 w 47"/>
                <a:gd name="T31" fmla="*/ 4101 h 53"/>
                <a:gd name="T32" fmla="*/ 2308 w 47"/>
                <a:gd name="T33" fmla="*/ 2712 h 53"/>
                <a:gd name="T34" fmla="*/ 1738 w 47"/>
                <a:gd name="T35" fmla="*/ 2712 h 53"/>
                <a:gd name="T36" fmla="*/ 1738 w 47"/>
                <a:gd name="T37" fmla="*/ 5583 h 53"/>
                <a:gd name="T38" fmla="*/ 1738 w 47"/>
                <a:gd name="T39" fmla="*/ 2442 h 53"/>
                <a:gd name="T40" fmla="*/ 2196 w 47"/>
                <a:gd name="T41" fmla="*/ 2442 h 53"/>
                <a:gd name="T42" fmla="*/ 3049 w 47"/>
                <a:gd name="T43" fmla="*/ 1394 h 53"/>
                <a:gd name="T44" fmla="*/ 2196 w 47"/>
                <a:gd name="T45" fmla="*/ 294 h 53"/>
                <a:gd name="T46" fmla="*/ 1738 w 47"/>
                <a:gd name="T47" fmla="*/ 294 h 53"/>
                <a:gd name="T48" fmla="*/ 1738 w 47"/>
                <a:gd name="T49" fmla="*/ 2442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53">
                  <a:moveTo>
                    <a:pt x="0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7" y="0"/>
                    <a:pt x="44" y="2"/>
                    <a:pt x="44" y="11"/>
                  </a:cubicBezTo>
                  <a:cubicBezTo>
                    <a:pt x="44" y="20"/>
                    <a:pt x="37" y="23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9" y="24"/>
                    <a:pt x="47" y="29"/>
                    <a:pt x="47" y="39"/>
                  </a:cubicBezTo>
                  <a:cubicBezTo>
                    <a:pt x="47" y="47"/>
                    <a:pt x="42" y="53"/>
                    <a:pt x="29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  <a:moveTo>
                    <a:pt x="18" y="51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1" y="51"/>
                    <a:pt x="35" y="48"/>
                    <a:pt x="35" y="38"/>
                  </a:cubicBezTo>
                  <a:cubicBezTo>
                    <a:pt x="35" y="29"/>
                    <a:pt x="32" y="25"/>
                    <a:pt x="24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51"/>
                  </a:lnTo>
                  <a:close/>
                  <a:moveTo>
                    <a:pt x="18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30" y="23"/>
                    <a:pt x="32" y="20"/>
                    <a:pt x="32" y="13"/>
                  </a:cubicBezTo>
                  <a:cubicBezTo>
                    <a:pt x="32" y="6"/>
                    <a:pt x="30" y="3"/>
                    <a:pt x="23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3" name="Freeform 27"/>
            <p:cNvSpPr>
              <a:spLocks/>
            </p:cNvSpPr>
            <p:nvPr/>
          </p:nvSpPr>
          <p:spPr bwMode="auto">
            <a:xfrm>
              <a:off x="884" y="3944"/>
              <a:ext cx="37" cy="89"/>
            </a:xfrm>
            <a:custGeom>
              <a:avLst/>
              <a:gdLst>
                <a:gd name="T0" fmla="*/ 0 w 22"/>
                <a:gd name="T1" fmla="*/ 5583 h 53"/>
                <a:gd name="T2" fmla="*/ 656 w 22"/>
                <a:gd name="T3" fmla="*/ 5583 h 53"/>
                <a:gd name="T4" fmla="*/ 656 w 22"/>
                <a:gd name="T5" fmla="*/ 294 h 53"/>
                <a:gd name="T6" fmla="*/ 0 w 22"/>
                <a:gd name="T7" fmla="*/ 294 h 53"/>
                <a:gd name="T8" fmla="*/ 0 w 22"/>
                <a:gd name="T9" fmla="*/ 0 h 53"/>
                <a:gd name="T10" fmla="*/ 494 w 22"/>
                <a:gd name="T11" fmla="*/ 0 h 53"/>
                <a:gd name="T12" fmla="*/ 1722 w 22"/>
                <a:gd name="T13" fmla="*/ 0 h 53"/>
                <a:gd name="T14" fmla="*/ 1722 w 22"/>
                <a:gd name="T15" fmla="*/ 5583 h 53"/>
                <a:gd name="T16" fmla="*/ 2351 w 22"/>
                <a:gd name="T17" fmla="*/ 5583 h 53"/>
                <a:gd name="T18" fmla="*/ 2351 w 22"/>
                <a:gd name="T19" fmla="*/ 5763 h 53"/>
                <a:gd name="T20" fmla="*/ 0 w 22"/>
                <a:gd name="T21" fmla="*/ 5763 h 53"/>
                <a:gd name="T22" fmla="*/ 0 w 22"/>
                <a:gd name="T23" fmla="*/ 5583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53">
                  <a:moveTo>
                    <a:pt x="0" y="51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3" y="0"/>
                    <a:pt x="16" y="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" name="Freeform 28"/>
            <p:cNvSpPr>
              <a:spLocks/>
            </p:cNvSpPr>
            <p:nvPr/>
          </p:nvSpPr>
          <p:spPr bwMode="auto">
            <a:xfrm>
              <a:off x="926" y="3972"/>
              <a:ext cx="77" cy="65"/>
            </a:xfrm>
            <a:custGeom>
              <a:avLst/>
              <a:gdLst>
                <a:gd name="T0" fmla="*/ 4113 w 46"/>
                <a:gd name="T1" fmla="*/ 4410 h 38"/>
                <a:gd name="T2" fmla="*/ 4756 w 46"/>
                <a:gd name="T3" fmla="*/ 4410 h 38"/>
                <a:gd name="T4" fmla="*/ 4756 w 46"/>
                <a:gd name="T5" fmla="*/ 4629 h 38"/>
                <a:gd name="T6" fmla="*/ 3098 w 46"/>
                <a:gd name="T7" fmla="*/ 4760 h 38"/>
                <a:gd name="T8" fmla="*/ 3098 w 46"/>
                <a:gd name="T9" fmla="*/ 4023 h 38"/>
                <a:gd name="T10" fmla="*/ 3006 w 46"/>
                <a:gd name="T11" fmla="*/ 4023 h 38"/>
                <a:gd name="T12" fmla="*/ 1851 w 46"/>
                <a:gd name="T13" fmla="*/ 4760 h 38"/>
                <a:gd name="T14" fmla="*/ 487 w 46"/>
                <a:gd name="T15" fmla="*/ 3207 h 38"/>
                <a:gd name="T16" fmla="*/ 487 w 46"/>
                <a:gd name="T17" fmla="*/ 375 h 38"/>
                <a:gd name="T18" fmla="*/ 0 w 46"/>
                <a:gd name="T19" fmla="*/ 375 h 38"/>
                <a:gd name="T20" fmla="*/ 0 w 46"/>
                <a:gd name="T21" fmla="*/ 128 h 38"/>
                <a:gd name="T22" fmla="*/ 432 w 46"/>
                <a:gd name="T23" fmla="*/ 128 h 38"/>
                <a:gd name="T24" fmla="*/ 1656 w 46"/>
                <a:gd name="T25" fmla="*/ 0 h 38"/>
                <a:gd name="T26" fmla="*/ 1656 w 46"/>
                <a:gd name="T27" fmla="*/ 3503 h 38"/>
                <a:gd name="T28" fmla="*/ 2179 w 46"/>
                <a:gd name="T29" fmla="*/ 4228 h 38"/>
                <a:gd name="T30" fmla="*/ 3098 w 46"/>
                <a:gd name="T31" fmla="*/ 2882 h 38"/>
                <a:gd name="T32" fmla="*/ 3098 w 46"/>
                <a:gd name="T33" fmla="*/ 375 h 38"/>
                <a:gd name="T34" fmla="*/ 2457 w 46"/>
                <a:gd name="T35" fmla="*/ 375 h 38"/>
                <a:gd name="T36" fmla="*/ 2457 w 46"/>
                <a:gd name="T37" fmla="*/ 128 h 38"/>
                <a:gd name="T38" fmla="*/ 3006 w 46"/>
                <a:gd name="T39" fmla="*/ 128 h 38"/>
                <a:gd name="T40" fmla="*/ 4113 w 46"/>
                <a:gd name="T41" fmla="*/ 0 h 38"/>
                <a:gd name="T42" fmla="*/ 4113 w 46"/>
                <a:gd name="T43" fmla="*/ 4410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" h="38">
                  <a:moveTo>
                    <a:pt x="40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38" y="37"/>
                    <a:pt x="34" y="37"/>
                    <a:pt x="30" y="38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7" y="36"/>
                    <a:pt x="22" y="38"/>
                    <a:pt x="18" y="38"/>
                  </a:cubicBezTo>
                  <a:cubicBezTo>
                    <a:pt x="10" y="38"/>
                    <a:pt x="5" y="35"/>
                    <a:pt x="5" y="2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8" y="1"/>
                    <a:pt x="12" y="1"/>
                    <a:pt x="16" y="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4"/>
                    <a:pt x="18" y="34"/>
                    <a:pt x="21" y="34"/>
                  </a:cubicBezTo>
                  <a:cubicBezTo>
                    <a:pt x="26" y="34"/>
                    <a:pt x="30" y="31"/>
                    <a:pt x="30" y="2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3" y="1"/>
                    <a:pt x="36" y="1"/>
                    <a:pt x="40" y="0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5" name="Freeform 29"/>
            <p:cNvSpPr>
              <a:spLocks noEditPoints="1"/>
            </p:cNvSpPr>
            <p:nvPr/>
          </p:nvSpPr>
          <p:spPr bwMode="auto">
            <a:xfrm>
              <a:off x="1008" y="3972"/>
              <a:ext cx="60" cy="65"/>
            </a:xfrm>
            <a:custGeom>
              <a:avLst/>
              <a:gdLst>
                <a:gd name="T0" fmla="*/ 1063 w 36"/>
                <a:gd name="T1" fmla="*/ 2148 h 38"/>
                <a:gd name="T2" fmla="*/ 1063 w 36"/>
                <a:gd name="T3" fmla="*/ 2472 h 38"/>
                <a:gd name="T4" fmla="*/ 2083 w 36"/>
                <a:gd name="T5" fmla="*/ 4410 h 38"/>
                <a:gd name="T6" fmla="*/ 3380 w 36"/>
                <a:gd name="T7" fmla="*/ 3207 h 38"/>
                <a:gd name="T8" fmla="*/ 3575 w 36"/>
                <a:gd name="T9" fmla="*/ 3382 h 38"/>
                <a:gd name="T10" fmla="*/ 1888 w 36"/>
                <a:gd name="T11" fmla="*/ 4760 h 38"/>
                <a:gd name="T12" fmla="*/ 0 w 36"/>
                <a:gd name="T13" fmla="*/ 2408 h 38"/>
                <a:gd name="T14" fmla="*/ 1888 w 36"/>
                <a:gd name="T15" fmla="*/ 0 h 38"/>
                <a:gd name="T16" fmla="*/ 3575 w 36"/>
                <a:gd name="T17" fmla="*/ 2148 h 38"/>
                <a:gd name="T18" fmla="*/ 1063 w 36"/>
                <a:gd name="T19" fmla="*/ 2148 h 38"/>
                <a:gd name="T20" fmla="*/ 2508 w 36"/>
                <a:gd name="T21" fmla="*/ 1875 h 38"/>
                <a:gd name="T22" fmla="*/ 2508 w 36"/>
                <a:gd name="T23" fmla="*/ 1551 h 38"/>
                <a:gd name="T24" fmla="*/ 1888 w 36"/>
                <a:gd name="T25" fmla="*/ 219 h 38"/>
                <a:gd name="T26" fmla="*/ 1063 w 36"/>
                <a:gd name="T27" fmla="*/ 1875 h 38"/>
                <a:gd name="T28" fmla="*/ 2508 w 36"/>
                <a:gd name="T29" fmla="*/ 1875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6" h="38">
                  <a:moveTo>
                    <a:pt x="11" y="17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7"/>
                    <a:pt x="13" y="35"/>
                    <a:pt x="21" y="35"/>
                  </a:cubicBezTo>
                  <a:cubicBezTo>
                    <a:pt x="27" y="35"/>
                    <a:pt x="31" y="31"/>
                    <a:pt x="34" y="26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3" y="34"/>
                    <a:pt x="27" y="38"/>
                    <a:pt x="19" y="38"/>
                  </a:cubicBezTo>
                  <a:cubicBezTo>
                    <a:pt x="8" y="38"/>
                    <a:pt x="0" y="31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6" y="6"/>
                    <a:pt x="36" y="17"/>
                  </a:cubicBezTo>
                  <a:lnTo>
                    <a:pt x="11" y="17"/>
                  </a:lnTo>
                  <a:close/>
                  <a:moveTo>
                    <a:pt x="25" y="15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7"/>
                    <a:pt x="24" y="2"/>
                    <a:pt x="19" y="2"/>
                  </a:cubicBezTo>
                  <a:cubicBezTo>
                    <a:pt x="12" y="2"/>
                    <a:pt x="12" y="10"/>
                    <a:pt x="11" y="15"/>
                  </a:cubicBezTo>
                  <a:lnTo>
                    <a:pt x="2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6" name="Freeform 30"/>
            <p:cNvSpPr>
              <a:spLocks/>
            </p:cNvSpPr>
            <p:nvPr/>
          </p:nvSpPr>
          <p:spPr bwMode="auto">
            <a:xfrm>
              <a:off x="1079" y="3943"/>
              <a:ext cx="82" cy="94"/>
            </a:xfrm>
            <a:custGeom>
              <a:avLst/>
              <a:gdLst>
                <a:gd name="T0" fmla="*/ 5749 w 48"/>
                <a:gd name="T1" fmla="*/ 2465 h 55"/>
                <a:gd name="T2" fmla="*/ 5509 w 48"/>
                <a:gd name="T3" fmla="*/ 2465 h 55"/>
                <a:gd name="T4" fmla="*/ 3406 w 48"/>
                <a:gd name="T5" fmla="*/ 374 h 55"/>
                <a:gd name="T6" fmla="*/ 1442 w 48"/>
                <a:gd name="T7" fmla="*/ 3480 h 55"/>
                <a:gd name="T8" fmla="*/ 3406 w 48"/>
                <a:gd name="T9" fmla="*/ 6645 h 55"/>
                <a:gd name="T10" fmla="*/ 5509 w 48"/>
                <a:gd name="T11" fmla="*/ 4503 h 55"/>
                <a:gd name="T12" fmla="*/ 5858 w 48"/>
                <a:gd name="T13" fmla="*/ 4503 h 55"/>
                <a:gd name="T14" fmla="*/ 5858 w 48"/>
                <a:gd name="T15" fmla="*/ 6356 h 55"/>
                <a:gd name="T16" fmla="*/ 3406 w 48"/>
                <a:gd name="T17" fmla="*/ 6850 h 55"/>
                <a:gd name="T18" fmla="*/ 0 w 48"/>
                <a:gd name="T19" fmla="*/ 3480 h 55"/>
                <a:gd name="T20" fmla="*/ 3406 w 48"/>
                <a:gd name="T21" fmla="*/ 0 h 55"/>
                <a:gd name="T22" fmla="*/ 5749 w 48"/>
                <a:gd name="T23" fmla="*/ 639 h 55"/>
                <a:gd name="T24" fmla="*/ 5749 w 48"/>
                <a:gd name="T25" fmla="*/ 2465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55">
                  <a:moveTo>
                    <a:pt x="47" y="20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44" y="11"/>
                    <a:pt x="37" y="3"/>
                    <a:pt x="28" y="3"/>
                  </a:cubicBezTo>
                  <a:cubicBezTo>
                    <a:pt x="14" y="3"/>
                    <a:pt x="12" y="17"/>
                    <a:pt x="12" y="28"/>
                  </a:cubicBezTo>
                  <a:cubicBezTo>
                    <a:pt x="12" y="37"/>
                    <a:pt x="13" y="53"/>
                    <a:pt x="28" y="53"/>
                  </a:cubicBezTo>
                  <a:cubicBezTo>
                    <a:pt x="37" y="53"/>
                    <a:pt x="44" y="45"/>
                    <a:pt x="4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2" y="53"/>
                    <a:pt x="34" y="55"/>
                    <a:pt x="28" y="55"/>
                  </a:cubicBezTo>
                  <a:cubicBezTo>
                    <a:pt x="11" y="55"/>
                    <a:pt x="0" y="44"/>
                    <a:pt x="0" y="28"/>
                  </a:cubicBezTo>
                  <a:cubicBezTo>
                    <a:pt x="0" y="12"/>
                    <a:pt x="11" y="0"/>
                    <a:pt x="28" y="0"/>
                  </a:cubicBezTo>
                  <a:cubicBezTo>
                    <a:pt x="34" y="0"/>
                    <a:pt x="40" y="2"/>
                    <a:pt x="47" y="5"/>
                  </a:cubicBezTo>
                  <a:lnTo>
                    <a:pt x="4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7" name="Freeform 31"/>
            <p:cNvSpPr>
              <a:spLocks/>
            </p:cNvSpPr>
            <p:nvPr/>
          </p:nvSpPr>
          <p:spPr bwMode="auto">
            <a:xfrm>
              <a:off x="1166" y="3972"/>
              <a:ext cx="55" cy="64"/>
            </a:xfrm>
            <a:custGeom>
              <a:avLst/>
              <a:gdLst>
                <a:gd name="T0" fmla="*/ 0 w 33"/>
                <a:gd name="T1" fmla="*/ 4907 h 37"/>
                <a:gd name="T2" fmla="*/ 603 w 33"/>
                <a:gd name="T3" fmla="*/ 4907 h 37"/>
                <a:gd name="T4" fmla="*/ 603 w 33"/>
                <a:gd name="T5" fmla="*/ 431 h 37"/>
                <a:gd name="T6" fmla="*/ 0 w 33"/>
                <a:gd name="T7" fmla="*/ 431 h 37"/>
                <a:gd name="T8" fmla="*/ 0 w 33"/>
                <a:gd name="T9" fmla="*/ 144 h 37"/>
                <a:gd name="T10" fmla="*/ 478 w 33"/>
                <a:gd name="T11" fmla="*/ 144 h 37"/>
                <a:gd name="T12" fmla="*/ 1605 w 33"/>
                <a:gd name="T13" fmla="*/ 0 h 37"/>
                <a:gd name="T14" fmla="*/ 1605 w 33"/>
                <a:gd name="T15" fmla="*/ 771 h 37"/>
                <a:gd name="T16" fmla="*/ 1605 w 33"/>
                <a:gd name="T17" fmla="*/ 771 h 37"/>
                <a:gd name="T18" fmla="*/ 2570 w 33"/>
                <a:gd name="T19" fmla="*/ 0 h 37"/>
                <a:gd name="T20" fmla="*/ 3278 w 33"/>
                <a:gd name="T21" fmla="*/ 1128 h 37"/>
                <a:gd name="T22" fmla="*/ 2792 w 33"/>
                <a:gd name="T23" fmla="*/ 1657 h 37"/>
                <a:gd name="T24" fmla="*/ 2255 w 33"/>
                <a:gd name="T25" fmla="*/ 1290 h 37"/>
                <a:gd name="T26" fmla="*/ 2408 w 33"/>
                <a:gd name="T27" fmla="*/ 746 h 37"/>
                <a:gd name="T28" fmla="*/ 2213 w 33"/>
                <a:gd name="T29" fmla="*/ 554 h 37"/>
                <a:gd name="T30" fmla="*/ 1605 w 33"/>
                <a:gd name="T31" fmla="*/ 2652 h 37"/>
                <a:gd name="T32" fmla="*/ 1605 w 33"/>
                <a:gd name="T33" fmla="*/ 4907 h 37"/>
                <a:gd name="T34" fmla="*/ 2213 w 33"/>
                <a:gd name="T35" fmla="*/ 4907 h 37"/>
                <a:gd name="T36" fmla="*/ 2213 w 33"/>
                <a:gd name="T37" fmla="*/ 5141 h 37"/>
                <a:gd name="T38" fmla="*/ 0 w 33"/>
                <a:gd name="T39" fmla="*/ 5141 h 37"/>
                <a:gd name="T40" fmla="*/ 0 w 33"/>
                <a:gd name="T41" fmla="*/ 4907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3" h="37">
                  <a:moveTo>
                    <a:pt x="0" y="35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9" y="1"/>
                    <a:pt x="12" y="1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3"/>
                    <a:pt x="22" y="0"/>
                    <a:pt x="26" y="0"/>
                  </a:cubicBezTo>
                  <a:cubicBezTo>
                    <a:pt x="30" y="0"/>
                    <a:pt x="33" y="3"/>
                    <a:pt x="33" y="8"/>
                  </a:cubicBezTo>
                  <a:cubicBezTo>
                    <a:pt x="33" y="11"/>
                    <a:pt x="31" y="12"/>
                    <a:pt x="28" y="12"/>
                  </a:cubicBezTo>
                  <a:cubicBezTo>
                    <a:pt x="25" y="12"/>
                    <a:pt x="23" y="11"/>
                    <a:pt x="23" y="9"/>
                  </a:cubicBezTo>
                  <a:cubicBezTo>
                    <a:pt x="23" y="6"/>
                    <a:pt x="24" y="6"/>
                    <a:pt x="24" y="5"/>
                  </a:cubicBezTo>
                  <a:cubicBezTo>
                    <a:pt x="24" y="4"/>
                    <a:pt x="23" y="4"/>
                    <a:pt x="22" y="4"/>
                  </a:cubicBezTo>
                  <a:cubicBezTo>
                    <a:pt x="18" y="4"/>
                    <a:pt x="16" y="14"/>
                    <a:pt x="16" y="19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8" name="Freeform 32"/>
            <p:cNvSpPr>
              <a:spLocks noEditPoints="1"/>
            </p:cNvSpPr>
            <p:nvPr/>
          </p:nvSpPr>
          <p:spPr bwMode="auto">
            <a:xfrm>
              <a:off x="1224" y="3972"/>
              <a:ext cx="66" cy="65"/>
            </a:xfrm>
            <a:custGeom>
              <a:avLst/>
              <a:gdLst>
                <a:gd name="T0" fmla="*/ 2142 w 39"/>
                <a:gd name="T1" fmla="*/ 4760 h 38"/>
                <a:gd name="T2" fmla="*/ 0 w 39"/>
                <a:gd name="T3" fmla="*/ 2408 h 38"/>
                <a:gd name="T4" fmla="*/ 2142 w 39"/>
                <a:gd name="T5" fmla="*/ 0 h 38"/>
                <a:gd name="T6" fmla="*/ 4468 w 39"/>
                <a:gd name="T7" fmla="*/ 2408 h 38"/>
                <a:gd name="T8" fmla="*/ 2142 w 39"/>
                <a:gd name="T9" fmla="*/ 4760 h 38"/>
                <a:gd name="T10" fmla="*/ 2142 w 39"/>
                <a:gd name="T11" fmla="*/ 219 h 38"/>
                <a:gd name="T12" fmla="*/ 1364 w 39"/>
                <a:gd name="T13" fmla="*/ 2408 h 38"/>
                <a:gd name="T14" fmla="*/ 2142 w 39"/>
                <a:gd name="T15" fmla="*/ 4538 h 38"/>
                <a:gd name="T16" fmla="*/ 3094 w 39"/>
                <a:gd name="T17" fmla="*/ 2408 h 38"/>
                <a:gd name="T18" fmla="*/ 2142 w 39"/>
                <a:gd name="T19" fmla="*/ 219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cubicBezTo>
                    <a:pt x="8" y="38"/>
                    <a:pt x="0" y="31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30"/>
                    <a:pt x="31" y="38"/>
                    <a:pt x="19" y="38"/>
                  </a:cubicBezTo>
                  <a:close/>
                  <a:moveTo>
                    <a:pt x="19" y="2"/>
                  </a:moveTo>
                  <a:cubicBezTo>
                    <a:pt x="12" y="2"/>
                    <a:pt x="12" y="10"/>
                    <a:pt x="12" y="19"/>
                  </a:cubicBezTo>
                  <a:cubicBezTo>
                    <a:pt x="12" y="28"/>
                    <a:pt x="12" y="36"/>
                    <a:pt x="19" y="36"/>
                  </a:cubicBezTo>
                  <a:cubicBezTo>
                    <a:pt x="27" y="36"/>
                    <a:pt x="27" y="28"/>
                    <a:pt x="27" y="19"/>
                  </a:cubicBezTo>
                  <a:cubicBezTo>
                    <a:pt x="27" y="10"/>
                    <a:pt x="27" y="2"/>
                    <a:pt x="1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33"/>
            <p:cNvSpPr>
              <a:spLocks/>
            </p:cNvSpPr>
            <p:nvPr/>
          </p:nvSpPr>
          <p:spPr bwMode="auto">
            <a:xfrm>
              <a:off x="1298" y="3972"/>
              <a:ext cx="47" cy="65"/>
            </a:xfrm>
            <a:custGeom>
              <a:avLst/>
              <a:gdLst>
                <a:gd name="T0" fmla="*/ 0 w 28"/>
                <a:gd name="T1" fmla="*/ 2882 h 38"/>
                <a:gd name="T2" fmla="*/ 294 w 28"/>
                <a:gd name="T3" fmla="*/ 2882 h 38"/>
                <a:gd name="T4" fmla="*/ 1494 w 28"/>
                <a:gd name="T5" fmla="*/ 4538 h 38"/>
                <a:gd name="T6" fmla="*/ 2214 w 28"/>
                <a:gd name="T7" fmla="*/ 3734 h 38"/>
                <a:gd name="T8" fmla="*/ 104 w 28"/>
                <a:gd name="T9" fmla="*/ 1408 h 38"/>
                <a:gd name="T10" fmla="*/ 1494 w 28"/>
                <a:gd name="T11" fmla="*/ 0 h 38"/>
                <a:gd name="T12" fmla="*/ 2669 w 28"/>
                <a:gd name="T13" fmla="*/ 219 h 38"/>
                <a:gd name="T14" fmla="*/ 2669 w 28"/>
                <a:gd name="T15" fmla="*/ 1551 h 38"/>
                <a:gd name="T16" fmla="*/ 2434 w 28"/>
                <a:gd name="T17" fmla="*/ 1551 h 38"/>
                <a:gd name="T18" fmla="*/ 1392 w 28"/>
                <a:gd name="T19" fmla="*/ 219 h 38"/>
                <a:gd name="T20" fmla="*/ 829 w 28"/>
                <a:gd name="T21" fmla="*/ 907 h 38"/>
                <a:gd name="T22" fmla="*/ 2969 w 28"/>
                <a:gd name="T23" fmla="*/ 3178 h 38"/>
                <a:gd name="T24" fmla="*/ 1392 w 28"/>
                <a:gd name="T25" fmla="*/ 4760 h 38"/>
                <a:gd name="T26" fmla="*/ 0 w 28"/>
                <a:gd name="T27" fmla="*/ 4410 h 38"/>
                <a:gd name="T28" fmla="*/ 0 w 28"/>
                <a:gd name="T29" fmla="*/ 2882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" h="38">
                  <a:moveTo>
                    <a:pt x="0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30"/>
                    <a:pt x="7" y="36"/>
                    <a:pt x="14" y="36"/>
                  </a:cubicBezTo>
                  <a:cubicBezTo>
                    <a:pt x="17" y="36"/>
                    <a:pt x="21" y="34"/>
                    <a:pt x="21" y="30"/>
                  </a:cubicBezTo>
                  <a:cubicBezTo>
                    <a:pt x="21" y="22"/>
                    <a:pt x="1" y="26"/>
                    <a:pt x="1" y="11"/>
                  </a:cubicBezTo>
                  <a:cubicBezTo>
                    <a:pt x="1" y="4"/>
                    <a:pt x="7" y="0"/>
                    <a:pt x="14" y="0"/>
                  </a:cubicBezTo>
                  <a:cubicBezTo>
                    <a:pt x="19" y="0"/>
                    <a:pt x="22" y="1"/>
                    <a:pt x="25" y="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7"/>
                    <a:pt x="19" y="2"/>
                    <a:pt x="13" y="2"/>
                  </a:cubicBezTo>
                  <a:cubicBezTo>
                    <a:pt x="10" y="2"/>
                    <a:pt x="8" y="4"/>
                    <a:pt x="8" y="7"/>
                  </a:cubicBezTo>
                  <a:cubicBezTo>
                    <a:pt x="8" y="14"/>
                    <a:pt x="28" y="11"/>
                    <a:pt x="28" y="25"/>
                  </a:cubicBezTo>
                  <a:cubicBezTo>
                    <a:pt x="28" y="34"/>
                    <a:pt x="21" y="38"/>
                    <a:pt x="13" y="38"/>
                  </a:cubicBezTo>
                  <a:cubicBezTo>
                    <a:pt x="8" y="38"/>
                    <a:pt x="3" y="36"/>
                    <a:pt x="0" y="35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0" name="Freeform 34"/>
            <p:cNvSpPr>
              <a:spLocks/>
            </p:cNvSpPr>
            <p:nvPr/>
          </p:nvSpPr>
          <p:spPr bwMode="auto">
            <a:xfrm>
              <a:off x="1354" y="3972"/>
              <a:ext cx="45" cy="65"/>
            </a:xfrm>
            <a:custGeom>
              <a:avLst/>
              <a:gdLst>
                <a:gd name="T0" fmla="*/ 0 w 27"/>
                <a:gd name="T1" fmla="*/ 2882 h 38"/>
                <a:gd name="T2" fmla="*/ 172 w 27"/>
                <a:gd name="T3" fmla="*/ 2882 h 38"/>
                <a:gd name="T4" fmla="*/ 1328 w 27"/>
                <a:gd name="T5" fmla="*/ 4538 h 38"/>
                <a:gd name="T6" fmla="*/ 1967 w 27"/>
                <a:gd name="T7" fmla="*/ 3734 h 38"/>
                <a:gd name="T8" fmla="*/ 0 w 27"/>
                <a:gd name="T9" fmla="*/ 1408 h 38"/>
                <a:gd name="T10" fmla="*/ 1328 w 27"/>
                <a:gd name="T11" fmla="*/ 0 h 38"/>
                <a:gd name="T12" fmla="*/ 2508 w 27"/>
                <a:gd name="T13" fmla="*/ 219 h 38"/>
                <a:gd name="T14" fmla="*/ 2508 w 27"/>
                <a:gd name="T15" fmla="*/ 1551 h 38"/>
                <a:gd name="T16" fmla="*/ 2213 w 27"/>
                <a:gd name="T17" fmla="*/ 1551 h 38"/>
                <a:gd name="T18" fmla="*/ 1328 w 27"/>
                <a:gd name="T19" fmla="*/ 219 h 38"/>
                <a:gd name="T20" fmla="*/ 708 w 27"/>
                <a:gd name="T21" fmla="*/ 907 h 38"/>
                <a:gd name="T22" fmla="*/ 2675 w 27"/>
                <a:gd name="T23" fmla="*/ 3178 h 38"/>
                <a:gd name="T24" fmla="*/ 1328 w 27"/>
                <a:gd name="T25" fmla="*/ 4760 h 38"/>
                <a:gd name="T26" fmla="*/ 0 w 27"/>
                <a:gd name="T27" fmla="*/ 4410 h 38"/>
                <a:gd name="T28" fmla="*/ 0 w 27"/>
                <a:gd name="T29" fmla="*/ 2882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8">
                  <a:moveTo>
                    <a:pt x="0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30"/>
                    <a:pt x="6" y="36"/>
                    <a:pt x="13" y="36"/>
                  </a:cubicBezTo>
                  <a:cubicBezTo>
                    <a:pt x="17" y="36"/>
                    <a:pt x="20" y="34"/>
                    <a:pt x="20" y="30"/>
                  </a:cubicBezTo>
                  <a:cubicBezTo>
                    <a:pt x="20" y="22"/>
                    <a:pt x="0" y="26"/>
                    <a:pt x="0" y="11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19" y="0"/>
                    <a:pt x="22" y="1"/>
                    <a:pt x="25" y="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7"/>
                    <a:pt x="18" y="2"/>
                    <a:pt x="13" y="2"/>
                  </a:cubicBezTo>
                  <a:cubicBezTo>
                    <a:pt x="10" y="2"/>
                    <a:pt x="7" y="4"/>
                    <a:pt x="7" y="7"/>
                  </a:cubicBezTo>
                  <a:cubicBezTo>
                    <a:pt x="7" y="14"/>
                    <a:pt x="27" y="11"/>
                    <a:pt x="27" y="25"/>
                  </a:cubicBezTo>
                  <a:cubicBezTo>
                    <a:pt x="27" y="34"/>
                    <a:pt x="20" y="38"/>
                    <a:pt x="13" y="38"/>
                  </a:cubicBezTo>
                  <a:cubicBezTo>
                    <a:pt x="7" y="38"/>
                    <a:pt x="2" y="36"/>
                    <a:pt x="0" y="35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1" name="Freeform 35"/>
            <p:cNvSpPr>
              <a:spLocks noEditPoints="1"/>
            </p:cNvSpPr>
            <p:nvPr/>
          </p:nvSpPr>
          <p:spPr bwMode="auto">
            <a:xfrm>
              <a:off x="1429" y="3944"/>
              <a:ext cx="77" cy="89"/>
            </a:xfrm>
            <a:custGeom>
              <a:avLst/>
              <a:gdLst>
                <a:gd name="T0" fmla="*/ 0 w 47"/>
                <a:gd name="T1" fmla="*/ 5583 h 53"/>
                <a:gd name="T2" fmla="*/ 634 w 47"/>
                <a:gd name="T3" fmla="*/ 5583 h 53"/>
                <a:gd name="T4" fmla="*/ 634 w 47"/>
                <a:gd name="T5" fmla="*/ 294 h 53"/>
                <a:gd name="T6" fmla="*/ 0 w 47"/>
                <a:gd name="T7" fmla="*/ 294 h 53"/>
                <a:gd name="T8" fmla="*/ 0 w 47"/>
                <a:gd name="T9" fmla="*/ 0 h 53"/>
                <a:gd name="T10" fmla="*/ 2384 w 47"/>
                <a:gd name="T11" fmla="*/ 0 h 53"/>
                <a:gd name="T12" fmla="*/ 3811 w 47"/>
                <a:gd name="T13" fmla="*/ 1217 h 53"/>
                <a:gd name="T14" fmla="*/ 2595 w 47"/>
                <a:gd name="T15" fmla="*/ 2599 h 53"/>
                <a:gd name="T16" fmla="*/ 2595 w 47"/>
                <a:gd name="T17" fmla="*/ 2599 h 53"/>
                <a:gd name="T18" fmla="*/ 4063 w 47"/>
                <a:gd name="T19" fmla="*/ 4260 h 53"/>
                <a:gd name="T20" fmla="*/ 2493 w 47"/>
                <a:gd name="T21" fmla="*/ 5763 h 53"/>
                <a:gd name="T22" fmla="*/ 0 w 47"/>
                <a:gd name="T23" fmla="*/ 5763 h 53"/>
                <a:gd name="T24" fmla="*/ 0 w 47"/>
                <a:gd name="T25" fmla="*/ 5583 h 53"/>
                <a:gd name="T26" fmla="*/ 1548 w 47"/>
                <a:gd name="T27" fmla="*/ 5583 h 53"/>
                <a:gd name="T28" fmla="*/ 1938 w 47"/>
                <a:gd name="T29" fmla="*/ 5583 h 53"/>
                <a:gd name="T30" fmla="*/ 3016 w 47"/>
                <a:gd name="T31" fmla="*/ 4101 h 53"/>
                <a:gd name="T32" fmla="*/ 2089 w 47"/>
                <a:gd name="T33" fmla="*/ 2712 h 53"/>
                <a:gd name="T34" fmla="*/ 1548 w 47"/>
                <a:gd name="T35" fmla="*/ 2712 h 53"/>
                <a:gd name="T36" fmla="*/ 1548 w 47"/>
                <a:gd name="T37" fmla="*/ 5583 h 53"/>
                <a:gd name="T38" fmla="*/ 1548 w 47"/>
                <a:gd name="T39" fmla="*/ 2442 h 53"/>
                <a:gd name="T40" fmla="*/ 1976 w 47"/>
                <a:gd name="T41" fmla="*/ 2442 h 53"/>
                <a:gd name="T42" fmla="*/ 2757 w 47"/>
                <a:gd name="T43" fmla="*/ 1394 h 53"/>
                <a:gd name="T44" fmla="*/ 1938 w 47"/>
                <a:gd name="T45" fmla="*/ 294 h 53"/>
                <a:gd name="T46" fmla="*/ 1548 w 47"/>
                <a:gd name="T47" fmla="*/ 294 h 53"/>
                <a:gd name="T48" fmla="*/ 1548 w 47"/>
                <a:gd name="T49" fmla="*/ 2442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53">
                  <a:moveTo>
                    <a:pt x="0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7" y="0"/>
                    <a:pt x="44" y="2"/>
                    <a:pt x="44" y="11"/>
                  </a:cubicBezTo>
                  <a:cubicBezTo>
                    <a:pt x="44" y="20"/>
                    <a:pt x="37" y="23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9" y="24"/>
                    <a:pt x="47" y="29"/>
                    <a:pt x="47" y="39"/>
                  </a:cubicBezTo>
                  <a:cubicBezTo>
                    <a:pt x="47" y="47"/>
                    <a:pt x="42" y="53"/>
                    <a:pt x="29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  <a:moveTo>
                    <a:pt x="18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1" y="51"/>
                    <a:pt x="35" y="48"/>
                    <a:pt x="35" y="38"/>
                  </a:cubicBezTo>
                  <a:cubicBezTo>
                    <a:pt x="35" y="29"/>
                    <a:pt x="32" y="25"/>
                    <a:pt x="24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51"/>
                  </a:lnTo>
                  <a:close/>
                  <a:moveTo>
                    <a:pt x="18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9" y="23"/>
                    <a:pt x="32" y="20"/>
                    <a:pt x="32" y="13"/>
                  </a:cubicBezTo>
                  <a:cubicBezTo>
                    <a:pt x="32" y="6"/>
                    <a:pt x="30" y="3"/>
                    <a:pt x="22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2" name="Freeform 36"/>
            <p:cNvSpPr>
              <a:spLocks/>
            </p:cNvSpPr>
            <p:nvPr/>
          </p:nvSpPr>
          <p:spPr bwMode="auto">
            <a:xfrm>
              <a:off x="1516" y="3944"/>
              <a:ext cx="36" cy="89"/>
            </a:xfrm>
            <a:custGeom>
              <a:avLst/>
              <a:gdLst>
                <a:gd name="T0" fmla="*/ 0 w 21"/>
                <a:gd name="T1" fmla="*/ 5583 h 53"/>
                <a:gd name="T2" fmla="*/ 741 w 21"/>
                <a:gd name="T3" fmla="*/ 5583 h 53"/>
                <a:gd name="T4" fmla="*/ 741 w 21"/>
                <a:gd name="T5" fmla="*/ 294 h 53"/>
                <a:gd name="T6" fmla="*/ 0 w 21"/>
                <a:gd name="T7" fmla="*/ 294 h 53"/>
                <a:gd name="T8" fmla="*/ 0 w 21"/>
                <a:gd name="T9" fmla="*/ 0 h 53"/>
                <a:gd name="T10" fmla="*/ 663 w 21"/>
                <a:gd name="T11" fmla="*/ 0 h 53"/>
                <a:gd name="T12" fmla="*/ 1995 w 21"/>
                <a:gd name="T13" fmla="*/ 0 h 53"/>
                <a:gd name="T14" fmla="*/ 1995 w 21"/>
                <a:gd name="T15" fmla="*/ 5583 h 53"/>
                <a:gd name="T16" fmla="*/ 2695 w 21"/>
                <a:gd name="T17" fmla="*/ 5583 h 53"/>
                <a:gd name="T18" fmla="*/ 2695 w 21"/>
                <a:gd name="T19" fmla="*/ 5763 h 53"/>
                <a:gd name="T20" fmla="*/ 0 w 21"/>
                <a:gd name="T21" fmla="*/ 5763 h 53"/>
                <a:gd name="T22" fmla="*/ 0 w 21"/>
                <a:gd name="T23" fmla="*/ 5583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53">
                  <a:moveTo>
                    <a:pt x="0" y="51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3" name="Freeform 37"/>
            <p:cNvSpPr>
              <a:spLocks/>
            </p:cNvSpPr>
            <p:nvPr/>
          </p:nvSpPr>
          <p:spPr bwMode="auto">
            <a:xfrm>
              <a:off x="1555" y="3972"/>
              <a:ext cx="77" cy="65"/>
            </a:xfrm>
            <a:custGeom>
              <a:avLst/>
              <a:gdLst>
                <a:gd name="T0" fmla="*/ 4274 w 46"/>
                <a:gd name="T1" fmla="*/ 4410 h 38"/>
                <a:gd name="T2" fmla="*/ 4756 w 46"/>
                <a:gd name="T3" fmla="*/ 4410 h 38"/>
                <a:gd name="T4" fmla="*/ 4756 w 46"/>
                <a:gd name="T5" fmla="*/ 4629 h 38"/>
                <a:gd name="T6" fmla="*/ 3098 w 46"/>
                <a:gd name="T7" fmla="*/ 4760 h 38"/>
                <a:gd name="T8" fmla="*/ 3098 w 46"/>
                <a:gd name="T9" fmla="*/ 4023 h 38"/>
                <a:gd name="T10" fmla="*/ 3098 w 46"/>
                <a:gd name="T11" fmla="*/ 4023 h 38"/>
                <a:gd name="T12" fmla="*/ 1851 w 46"/>
                <a:gd name="T13" fmla="*/ 4760 h 38"/>
                <a:gd name="T14" fmla="*/ 619 w 46"/>
                <a:gd name="T15" fmla="*/ 3207 h 38"/>
                <a:gd name="T16" fmla="*/ 619 w 46"/>
                <a:gd name="T17" fmla="*/ 375 h 38"/>
                <a:gd name="T18" fmla="*/ 0 w 46"/>
                <a:gd name="T19" fmla="*/ 375 h 38"/>
                <a:gd name="T20" fmla="*/ 0 w 46"/>
                <a:gd name="T21" fmla="*/ 128 h 38"/>
                <a:gd name="T22" fmla="*/ 487 w 46"/>
                <a:gd name="T23" fmla="*/ 128 h 38"/>
                <a:gd name="T24" fmla="*/ 1656 w 46"/>
                <a:gd name="T25" fmla="*/ 0 h 38"/>
                <a:gd name="T26" fmla="*/ 1656 w 46"/>
                <a:gd name="T27" fmla="*/ 3503 h 38"/>
                <a:gd name="T28" fmla="*/ 2283 w 46"/>
                <a:gd name="T29" fmla="*/ 4228 h 38"/>
                <a:gd name="T30" fmla="*/ 3098 w 46"/>
                <a:gd name="T31" fmla="*/ 2882 h 38"/>
                <a:gd name="T32" fmla="*/ 3098 w 46"/>
                <a:gd name="T33" fmla="*/ 375 h 38"/>
                <a:gd name="T34" fmla="*/ 2574 w 46"/>
                <a:gd name="T35" fmla="*/ 375 h 38"/>
                <a:gd name="T36" fmla="*/ 2574 w 46"/>
                <a:gd name="T37" fmla="*/ 128 h 38"/>
                <a:gd name="T38" fmla="*/ 3006 w 46"/>
                <a:gd name="T39" fmla="*/ 128 h 38"/>
                <a:gd name="T40" fmla="*/ 4274 w 46"/>
                <a:gd name="T41" fmla="*/ 0 h 38"/>
                <a:gd name="T42" fmla="*/ 4274 w 46"/>
                <a:gd name="T43" fmla="*/ 4410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" h="38">
                  <a:moveTo>
                    <a:pt x="41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39" y="37"/>
                    <a:pt x="35" y="37"/>
                    <a:pt x="30" y="38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8" y="36"/>
                    <a:pt x="23" y="38"/>
                    <a:pt x="18" y="38"/>
                  </a:cubicBezTo>
                  <a:cubicBezTo>
                    <a:pt x="11" y="38"/>
                    <a:pt x="6" y="35"/>
                    <a:pt x="6" y="2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9" y="1"/>
                    <a:pt x="12" y="1"/>
                    <a:pt x="16" y="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4"/>
                    <a:pt x="19" y="34"/>
                    <a:pt x="22" y="34"/>
                  </a:cubicBezTo>
                  <a:cubicBezTo>
                    <a:pt x="27" y="34"/>
                    <a:pt x="30" y="31"/>
                    <a:pt x="30" y="2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3" y="1"/>
                    <a:pt x="37" y="1"/>
                    <a:pt x="41" y="0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4" name="Freeform 38"/>
            <p:cNvSpPr>
              <a:spLocks noEditPoints="1"/>
            </p:cNvSpPr>
            <p:nvPr/>
          </p:nvSpPr>
          <p:spPr bwMode="auto">
            <a:xfrm>
              <a:off x="1639" y="3972"/>
              <a:ext cx="62" cy="65"/>
            </a:xfrm>
            <a:custGeom>
              <a:avLst/>
              <a:gdLst>
                <a:gd name="T0" fmla="*/ 1268 w 37"/>
                <a:gd name="T1" fmla="*/ 2148 h 38"/>
                <a:gd name="T2" fmla="*/ 1268 w 37"/>
                <a:gd name="T3" fmla="*/ 2472 h 38"/>
                <a:gd name="T4" fmla="*/ 2193 w 37"/>
                <a:gd name="T5" fmla="*/ 4410 h 38"/>
                <a:gd name="T6" fmla="*/ 3561 w 37"/>
                <a:gd name="T7" fmla="*/ 3207 h 38"/>
                <a:gd name="T8" fmla="*/ 3735 w 37"/>
                <a:gd name="T9" fmla="*/ 3382 h 38"/>
                <a:gd name="T10" fmla="*/ 1994 w 37"/>
                <a:gd name="T11" fmla="*/ 4760 h 38"/>
                <a:gd name="T12" fmla="*/ 0 w 37"/>
                <a:gd name="T13" fmla="*/ 2408 h 38"/>
                <a:gd name="T14" fmla="*/ 1994 w 37"/>
                <a:gd name="T15" fmla="*/ 0 h 38"/>
                <a:gd name="T16" fmla="*/ 3852 w 37"/>
                <a:gd name="T17" fmla="*/ 2148 h 38"/>
                <a:gd name="T18" fmla="*/ 1268 w 37"/>
                <a:gd name="T19" fmla="*/ 2148 h 38"/>
                <a:gd name="T20" fmla="*/ 2589 w 37"/>
                <a:gd name="T21" fmla="*/ 1875 h 38"/>
                <a:gd name="T22" fmla="*/ 2589 w 37"/>
                <a:gd name="T23" fmla="*/ 1551 h 38"/>
                <a:gd name="T24" fmla="*/ 1994 w 37"/>
                <a:gd name="T25" fmla="*/ 219 h 38"/>
                <a:gd name="T26" fmla="*/ 1268 w 37"/>
                <a:gd name="T27" fmla="*/ 1875 h 38"/>
                <a:gd name="T28" fmla="*/ 2589 w 37"/>
                <a:gd name="T29" fmla="*/ 1875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" h="38">
                  <a:moveTo>
                    <a:pt x="12" y="17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7"/>
                    <a:pt x="13" y="35"/>
                    <a:pt x="21" y="35"/>
                  </a:cubicBezTo>
                  <a:cubicBezTo>
                    <a:pt x="28" y="35"/>
                    <a:pt x="31" y="31"/>
                    <a:pt x="34" y="26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3" y="34"/>
                    <a:pt x="27" y="38"/>
                    <a:pt x="19" y="38"/>
                  </a:cubicBezTo>
                  <a:cubicBezTo>
                    <a:pt x="8" y="38"/>
                    <a:pt x="0" y="31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7" y="6"/>
                    <a:pt x="37" y="17"/>
                  </a:cubicBezTo>
                  <a:lnTo>
                    <a:pt x="12" y="17"/>
                  </a:lnTo>
                  <a:close/>
                  <a:moveTo>
                    <a:pt x="25" y="15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7"/>
                    <a:pt x="24" y="2"/>
                    <a:pt x="19" y="2"/>
                  </a:cubicBezTo>
                  <a:cubicBezTo>
                    <a:pt x="12" y="2"/>
                    <a:pt x="12" y="10"/>
                    <a:pt x="12" y="15"/>
                  </a:cubicBezTo>
                  <a:lnTo>
                    <a:pt x="2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" name="Freeform 39"/>
            <p:cNvSpPr>
              <a:spLocks/>
            </p:cNvSpPr>
            <p:nvPr/>
          </p:nvSpPr>
          <p:spPr bwMode="auto">
            <a:xfrm>
              <a:off x="1709" y="3943"/>
              <a:ext cx="60" cy="94"/>
            </a:xfrm>
            <a:custGeom>
              <a:avLst/>
              <a:gdLst>
                <a:gd name="T0" fmla="*/ 0 w 37"/>
                <a:gd name="T1" fmla="*/ 4503 h 55"/>
                <a:gd name="T2" fmla="*/ 144 w 37"/>
                <a:gd name="T3" fmla="*/ 4503 h 55"/>
                <a:gd name="T4" fmla="*/ 1435 w 37"/>
                <a:gd name="T5" fmla="*/ 6476 h 55"/>
                <a:gd name="T6" fmla="*/ 2327 w 37"/>
                <a:gd name="T7" fmla="*/ 5450 h 55"/>
                <a:gd name="T8" fmla="*/ 0 w 37"/>
                <a:gd name="T9" fmla="*/ 1972 h 55"/>
                <a:gd name="T10" fmla="*/ 1435 w 37"/>
                <a:gd name="T11" fmla="*/ 0 h 55"/>
                <a:gd name="T12" fmla="*/ 2601 w 37"/>
                <a:gd name="T13" fmla="*/ 528 h 55"/>
                <a:gd name="T14" fmla="*/ 2601 w 37"/>
                <a:gd name="T15" fmla="*/ 1972 h 55"/>
                <a:gd name="T16" fmla="*/ 2457 w 37"/>
                <a:gd name="T17" fmla="*/ 1972 h 55"/>
                <a:gd name="T18" fmla="*/ 1323 w 37"/>
                <a:gd name="T19" fmla="*/ 374 h 55"/>
                <a:gd name="T20" fmla="*/ 615 w 37"/>
                <a:gd name="T21" fmla="*/ 1372 h 55"/>
                <a:gd name="T22" fmla="*/ 2924 w 37"/>
                <a:gd name="T23" fmla="*/ 4914 h 55"/>
                <a:gd name="T24" fmla="*/ 1435 w 37"/>
                <a:gd name="T25" fmla="*/ 6850 h 55"/>
                <a:gd name="T26" fmla="*/ 0 w 37"/>
                <a:gd name="T27" fmla="*/ 6476 h 55"/>
                <a:gd name="T28" fmla="*/ 0 w 37"/>
                <a:gd name="T29" fmla="*/ 4503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" h="55">
                  <a:moveTo>
                    <a:pt x="0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3" y="44"/>
                    <a:pt x="9" y="52"/>
                    <a:pt x="18" y="52"/>
                  </a:cubicBezTo>
                  <a:cubicBezTo>
                    <a:pt x="24" y="52"/>
                    <a:pt x="30" y="50"/>
                    <a:pt x="30" y="44"/>
                  </a:cubicBezTo>
                  <a:cubicBezTo>
                    <a:pt x="30" y="31"/>
                    <a:pt x="0" y="35"/>
                    <a:pt x="0" y="16"/>
                  </a:cubicBezTo>
                  <a:cubicBezTo>
                    <a:pt x="0" y="5"/>
                    <a:pt x="10" y="0"/>
                    <a:pt x="18" y="0"/>
                  </a:cubicBezTo>
                  <a:cubicBezTo>
                    <a:pt x="22" y="0"/>
                    <a:pt x="26" y="1"/>
                    <a:pt x="33" y="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9" y="9"/>
                    <a:pt x="24" y="3"/>
                    <a:pt x="17" y="3"/>
                  </a:cubicBezTo>
                  <a:cubicBezTo>
                    <a:pt x="12" y="3"/>
                    <a:pt x="8" y="6"/>
                    <a:pt x="8" y="11"/>
                  </a:cubicBezTo>
                  <a:cubicBezTo>
                    <a:pt x="8" y="23"/>
                    <a:pt x="37" y="18"/>
                    <a:pt x="37" y="39"/>
                  </a:cubicBezTo>
                  <a:cubicBezTo>
                    <a:pt x="37" y="48"/>
                    <a:pt x="28" y="55"/>
                    <a:pt x="18" y="55"/>
                  </a:cubicBezTo>
                  <a:cubicBezTo>
                    <a:pt x="12" y="55"/>
                    <a:pt x="6" y="54"/>
                    <a:pt x="0" y="52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6" name="Freeform 40"/>
            <p:cNvSpPr>
              <a:spLocks/>
            </p:cNvSpPr>
            <p:nvPr/>
          </p:nvSpPr>
          <p:spPr bwMode="auto">
            <a:xfrm>
              <a:off x="1776" y="3944"/>
              <a:ext cx="76" cy="89"/>
            </a:xfrm>
            <a:custGeom>
              <a:avLst/>
              <a:gdLst>
                <a:gd name="T0" fmla="*/ 0 w 46"/>
                <a:gd name="T1" fmla="*/ 5583 h 53"/>
                <a:gd name="T2" fmla="*/ 435 w 46"/>
                <a:gd name="T3" fmla="*/ 5583 h 53"/>
                <a:gd name="T4" fmla="*/ 435 w 46"/>
                <a:gd name="T5" fmla="*/ 294 h 53"/>
                <a:gd name="T6" fmla="*/ 0 w 46"/>
                <a:gd name="T7" fmla="*/ 294 h 53"/>
                <a:gd name="T8" fmla="*/ 0 w 46"/>
                <a:gd name="T9" fmla="*/ 0 h 53"/>
                <a:gd name="T10" fmla="*/ 435 w 46"/>
                <a:gd name="T11" fmla="*/ 0 h 53"/>
                <a:gd name="T12" fmla="*/ 1439 w 46"/>
                <a:gd name="T13" fmla="*/ 0 h 53"/>
                <a:gd name="T14" fmla="*/ 1439 w 46"/>
                <a:gd name="T15" fmla="*/ 2400 h 53"/>
                <a:gd name="T16" fmla="*/ 1439 w 46"/>
                <a:gd name="T17" fmla="*/ 2400 h 53"/>
                <a:gd name="T18" fmla="*/ 2561 w 46"/>
                <a:gd name="T19" fmla="*/ 1709 h 53"/>
                <a:gd name="T20" fmla="*/ 3770 w 46"/>
                <a:gd name="T21" fmla="*/ 3046 h 53"/>
                <a:gd name="T22" fmla="*/ 3770 w 46"/>
                <a:gd name="T23" fmla="*/ 5583 h 53"/>
                <a:gd name="T24" fmla="*/ 4231 w 46"/>
                <a:gd name="T25" fmla="*/ 5583 h 53"/>
                <a:gd name="T26" fmla="*/ 4231 w 46"/>
                <a:gd name="T27" fmla="*/ 5763 h 53"/>
                <a:gd name="T28" fmla="*/ 2282 w 46"/>
                <a:gd name="T29" fmla="*/ 5763 h 53"/>
                <a:gd name="T30" fmla="*/ 2282 w 46"/>
                <a:gd name="T31" fmla="*/ 5583 h 53"/>
                <a:gd name="T32" fmla="*/ 2779 w 46"/>
                <a:gd name="T33" fmla="*/ 5583 h 53"/>
                <a:gd name="T34" fmla="*/ 2779 w 46"/>
                <a:gd name="T35" fmla="*/ 2893 h 53"/>
                <a:gd name="T36" fmla="*/ 2214 w 46"/>
                <a:gd name="T37" fmla="*/ 2146 h 53"/>
                <a:gd name="T38" fmla="*/ 1439 w 46"/>
                <a:gd name="T39" fmla="*/ 3268 h 53"/>
                <a:gd name="T40" fmla="*/ 1439 w 46"/>
                <a:gd name="T41" fmla="*/ 5583 h 53"/>
                <a:gd name="T42" fmla="*/ 1963 w 46"/>
                <a:gd name="T43" fmla="*/ 5583 h 53"/>
                <a:gd name="T44" fmla="*/ 1963 w 46"/>
                <a:gd name="T45" fmla="*/ 5763 h 53"/>
                <a:gd name="T46" fmla="*/ 0 w 46"/>
                <a:gd name="T47" fmla="*/ 5763 h 53"/>
                <a:gd name="T48" fmla="*/ 0 w 46"/>
                <a:gd name="T49" fmla="*/ 5583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53">
                  <a:moveTo>
                    <a:pt x="0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9" y="18"/>
                    <a:pt x="23" y="16"/>
                    <a:pt x="28" y="16"/>
                  </a:cubicBezTo>
                  <a:cubicBezTo>
                    <a:pt x="35" y="16"/>
                    <a:pt x="41" y="20"/>
                    <a:pt x="41" y="28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1"/>
                    <a:pt x="27" y="20"/>
                    <a:pt x="24" y="20"/>
                  </a:cubicBezTo>
                  <a:cubicBezTo>
                    <a:pt x="20" y="20"/>
                    <a:pt x="16" y="24"/>
                    <a:pt x="16" y="3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7" name="Freeform 41"/>
            <p:cNvSpPr>
              <a:spLocks noEditPoints="1"/>
            </p:cNvSpPr>
            <p:nvPr/>
          </p:nvSpPr>
          <p:spPr bwMode="auto">
            <a:xfrm>
              <a:off x="1857" y="3943"/>
              <a:ext cx="37" cy="90"/>
            </a:xfrm>
            <a:custGeom>
              <a:avLst/>
              <a:gdLst>
                <a:gd name="T0" fmla="*/ 0 w 22"/>
                <a:gd name="T1" fmla="*/ 5300 h 54"/>
                <a:gd name="T2" fmla="*/ 656 w 22"/>
                <a:gd name="T3" fmla="*/ 5300 h 54"/>
                <a:gd name="T4" fmla="*/ 656 w 22"/>
                <a:gd name="T5" fmla="*/ 2028 h 54"/>
                <a:gd name="T6" fmla="*/ 0 w 22"/>
                <a:gd name="T7" fmla="*/ 2028 h 54"/>
                <a:gd name="T8" fmla="*/ 0 w 22"/>
                <a:gd name="T9" fmla="*/ 1867 h 54"/>
                <a:gd name="T10" fmla="*/ 494 w 22"/>
                <a:gd name="T11" fmla="*/ 1867 h 54"/>
                <a:gd name="T12" fmla="*/ 1722 w 22"/>
                <a:gd name="T13" fmla="*/ 1713 h 54"/>
                <a:gd name="T14" fmla="*/ 1722 w 22"/>
                <a:gd name="T15" fmla="*/ 5300 h 54"/>
                <a:gd name="T16" fmla="*/ 2351 w 22"/>
                <a:gd name="T17" fmla="*/ 5300 h 54"/>
                <a:gd name="T18" fmla="*/ 2351 w 22"/>
                <a:gd name="T19" fmla="*/ 5463 h 54"/>
                <a:gd name="T20" fmla="*/ 0 w 22"/>
                <a:gd name="T21" fmla="*/ 5463 h 54"/>
                <a:gd name="T22" fmla="*/ 0 w 22"/>
                <a:gd name="T23" fmla="*/ 5300 h 54"/>
                <a:gd name="T24" fmla="*/ 1223 w 22"/>
                <a:gd name="T25" fmla="*/ 0 h 54"/>
                <a:gd name="T26" fmla="*/ 1855 w 22"/>
                <a:gd name="T27" fmla="*/ 603 h 54"/>
                <a:gd name="T28" fmla="*/ 1223 w 22"/>
                <a:gd name="T29" fmla="*/ 1180 h 54"/>
                <a:gd name="T30" fmla="*/ 494 w 22"/>
                <a:gd name="T31" fmla="*/ 603 h 54"/>
                <a:gd name="T32" fmla="*/ 1223 w 22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54">
                  <a:moveTo>
                    <a:pt x="0" y="52"/>
                  </a:moveTo>
                  <a:cubicBezTo>
                    <a:pt x="6" y="52"/>
                    <a:pt x="6" y="52"/>
                    <a:pt x="6" y="5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9" y="18"/>
                    <a:pt x="13" y="18"/>
                    <a:pt x="16" y="17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52"/>
                  </a:lnTo>
                  <a:close/>
                  <a:moveTo>
                    <a:pt x="11" y="0"/>
                  </a:moveTo>
                  <a:cubicBezTo>
                    <a:pt x="14" y="0"/>
                    <a:pt x="17" y="3"/>
                    <a:pt x="17" y="6"/>
                  </a:cubicBezTo>
                  <a:cubicBezTo>
                    <a:pt x="17" y="9"/>
                    <a:pt x="14" y="12"/>
                    <a:pt x="11" y="12"/>
                  </a:cubicBezTo>
                  <a:cubicBezTo>
                    <a:pt x="8" y="12"/>
                    <a:pt x="5" y="9"/>
                    <a:pt x="5" y="6"/>
                  </a:cubicBezTo>
                  <a:cubicBezTo>
                    <a:pt x="5" y="3"/>
                    <a:pt x="8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8" name="Freeform 42"/>
            <p:cNvSpPr>
              <a:spLocks noEditPoints="1"/>
            </p:cNvSpPr>
            <p:nvPr/>
          </p:nvSpPr>
          <p:spPr bwMode="auto">
            <a:xfrm>
              <a:off x="1902" y="3972"/>
              <a:ext cx="60" cy="65"/>
            </a:xfrm>
            <a:custGeom>
              <a:avLst/>
              <a:gdLst>
                <a:gd name="T0" fmla="*/ 1063 w 36"/>
                <a:gd name="T1" fmla="*/ 2148 h 38"/>
                <a:gd name="T2" fmla="*/ 1063 w 36"/>
                <a:gd name="T3" fmla="*/ 2472 h 38"/>
                <a:gd name="T4" fmla="*/ 2083 w 36"/>
                <a:gd name="T5" fmla="*/ 4410 h 38"/>
                <a:gd name="T6" fmla="*/ 3278 w 36"/>
                <a:gd name="T7" fmla="*/ 3207 h 38"/>
                <a:gd name="T8" fmla="*/ 3472 w 36"/>
                <a:gd name="T9" fmla="*/ 3382 h 38"/>
                <a:gd name="T10" fmla="*/ 1888 w 36"/>
                <a:gd name="T11" fmla="*/ 4760 h 38"/>
                <a:gd name="T12" fmla="*/ 0 w 36"/>
                <a:gd name="T13" fmla="*/ 2408 h 38"/>
                <a:gd name="T14" fmla="*/ 1888 w 36"/>
                <a:gd name="T15" fmla="*/ 0 h 38"/>
                <a:gd name="T16" fmla="*/ 3575 w 36"/>
                <a:gd name="T17" fmla="*/ 2148 h 38"/>
                <a:gd name="T18" fmla="*/ 1063 w 36"/>
                <a:gd name="T19" fmla="*/ 2148 h 38"/>
                <a:gd name="T20" fmla="*/ 2408 w 36"/>
                <a:gd name="T21" fmla="*/ 1875 h 38"/>
                <a:gd name="T22" fmla="*/ 2408 w 36"/>
                <a:gd name="T23" fmla="*/ 1551 h 38"/>
                <a:gd name="T24" fmla="*/ 1772 w 36"/>
                <a:gd name="T25" fmla="*/ 219 h 38"/>
                <a:gd name="T26" fmla="*/ 1063 w 36"/>
                <a:gd name="T27" fmla="*/ 1875 h 38"/>
                <a:gd name="T28" fmla="*/ 2408 w 36"/>
                <a:gd name="T29" fmla="*/ 1875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6" h="38">
                  <a:moveTo>
                    <a:pt x="11" y="17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7"/>
                    <a:pt x="12" y="35"/>
                    <a:pt x="21" y="35"/>
                  </a:cubicBezTo>
                  <a:cubicBezTo>
                    <a:pt x="27" y="35"/>
                    <a:pt x="31" y="31"/>
                    <a:pt x="33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2" y="34"/>
                    <a:pt x="26" y="38"/>
                    <a:pt x="19" y="38"/>
                  </a:cubicBezTo>
                  <a:cubicBezTo>
                    <a:pt x="7" y="38"/>
                    <a:pt x="0" y="31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8" y="0"/>
                    <a:pt x="36" y="6"/>
                    <a:pt x="36" y="17"/>
                  </a:cubicBezTo>
                  <a:lnTo>
                    <a:pt x="11" y="17"/>
                  </a:lnTo>
                  <a:close/>
                  <a:moveTo>
                    <a:pt x="24" y="15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3" y="2"/>
                    <a:pt x="18" y="2"/>
                  </a:cubicBezTo>
                  <a:cubicBezTo>
                    <a:pt x="12" y="2"/>
                    <a:pt x="11" y="10"/>
                    <a:pt x="11" y="15"/>
                  </a:cubicBezTo>
                  <a:lnTo>
                    <a:pt x="2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9" name="Freeform 43"/>
            <p:cNvSpPr>
              <a:spLocks/>
            </p:cNvSpPr>
            <p:nvPr/>
          </p:nvSpPr>
          <p:spPr bwMode="auto">
            <a:xfrm>
              <a:off x="1966" y="3944"/>
              <a:ext cx="37" cy="89"/>
            </a:xfrm>
            <a:custGeom>
              <a:avLst/>
              <a:gdLst>
                <a:gd name="T0" fmla="*/ 0 w 22"/>
                <a:gd name="T1" fmla="*/ 5583 h 53"/>
                <a:gd name="T2" fmla="*/ 656 w 22"/>
                <a:gd name="T3" fmla="*/ 5583 h 53"/>
                <a:gd name="T4" fmla="*/ 656 w 22"/>
                <a:gd name="T5" fmla="*/ 294 h 53"/>
                <a:gd name="T6" fmla="*/ 0 w 22"/>
                <a:gd name="T7" fmla="*/ 294 h 53"/>
                <a:gd name="T8" fmla="*/ 0 w 22"/>
                <a:gd name="T9" fmla="*/ 0 h 53"/>
                <a:gd name="T10" fmla="*/ 494 w 22"/>
                <a:gd name="T11" fmla="*/ 0 h 53"/>
                <a:gd name="T12" fmla="*/ 1722 w 22"/>
                <a:gd name="T13" fmla="*/ 0 h 53"/>
                <a:gd name="T14" fmla="*/ 1722 w 22"/>
                <a:gd name="T15" fmla="*/ 5583 h 53"/>
                <a:gd name="T16" fmla="*/ 2351 w 22"/>
                <a:gd name="T17" fmla="*/ 5583 h 53"/>
                <a:gd name="T18" fmla="*/ 2351 w 22"/>
                <a:gd name="T19" fmla="*/ 5763 h 53"/>
                <a:gd name="T20" fmla="*/ 0 w 22"/>
                <a:gd name="T21" fmla="*/ 5763 h 53"/>
                <a:gd name="T22" fmla="*/ 0 w 22"/>
                <a:gd name="T23" fmla="*/ 5583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53">
                  <a:moveTo>
                    <a:pt x="0" y="51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3" y="0"/>
                    <a:pt x="16" y="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0" name="Freeform 44"/>
            <p:cNvSpPr>
              <a:spLocks noEditPoints="1"/>
            </p:cNvSpPr>
            <p:nvPr/>
          </p:nvSpPr>
          <p:spPr bwMode="auto">
            <a:xfrm>
              <a:off x="2008" y="3944"/>
              <a:ext cx="72" cy="90"/>
            </a:xfrm>
            <a:custGeom>
              <a:avLst/>
              <a:gdLst>
                <a:gd name="T0" fmla="*/ 2776 w 43"/>
                <a:gd name="T1" fmla="*/ 4922 h 54"/>
                <a:gd name="T2" fmla="*/ 2776 w 43"/>
                <a:gd name="T3" fmla="*/ 4922 h 54"/>
                <a:gd name="T4" fmla="*/ 1658 w 43"/>
                <a:gd name="T5" fmla="*/ 5463 h 54"/>
                <a:gd name="T6" fmla="*/ 0 w 43"/>
                <a:gd name="T7" fmla="*/ 3575 h 54"/>
                <a:gd name="T8" fmla="*/ 1658 w 43"/>
                <a:gd name="T9" fmla="*/ 1605 h 54"/>
                <a:gd name="T10" fmla="*/ 2776 w 43"/>
                <a:gd name="T11" fmla="*/ 2145 h 54"/>
                <a:gd name="T12" fmla="*/ 2776 w 43"/>
                <a:gd name="T13" fmla="*/ 2145 h 54"/>
                <a:gd name="T14" fmla="*/ 2776 w 43"/>
                <a:gd name="T15" fmla="*/ 287 h 54"/>
                <a:gd name="T16" fmla="*/ 2183 w 43"/>
                <a:gd name="T17" fmla="*/ 287 h 54"/>
                <a:gd name="T18" fmla="*/ 2183 w 43"/>
                <a:gd name="T19" fmla="*/ 0 h 54"/>
                <a:gd name="T20" fmla="*/ 2736 w 43"/>
                <a:gd name="T21" fmla="*/ 0 h 54"/>
                <a:gd name="T22" fmla="*/ 3828 w 43"/>
                <a:gd name="T23" fmla="*/ 0 h 54"/>
                <a:gd name="T24" fmla="*/ 3828 w 43"/>
                <a:gd name="T25" fmla="*/ 5187 h 54"/>
                <a:gd name="T26" fmla="*/ 4474 w 43"/>
                <a:gd name="T27" fmla="*/ 5187 h 54"/>
                <a:gd name="T28" fmla="*/ 4474 w 43"/>
                <a:gd name="T29" fmla="*/ 5362 h 54"/>
                <a:gd name="T30" fmla="*/ 2776 w 43"/>
                <a:gd name="T31" fmla="*/ 5463 h 54"/>
                <a:gd name="T32" fmla="*/ 2776 w 43"/>
                <a:gd name="T33" fmla="*/ 4922 h 54"/>
                <a:gd name="T34" fmla="*/ 1991 w 43"/>
                <a:gd name="T35" fmla="*/ 1888 h 54"/>
                <a:gd name="T36" fmla="*/ 1107 w 43"/>
                <a:gd name="T37" fmla="*/ 3575 h 54"/>
                <a:gd name="T38" fmla="*/ 1991 w 43"/>
                <a:gd name="T39" fmla="*/ 5187 h 54"/>
                <a:gd name="T40" fmla="*/ 2776 w 43"/>
                <a:gd name="T41" fmla="*/ 3575 h 54"/>
                <a:gd name="T42" fmla="*/ 1991 w 43"/>
                <a:gd name="T43" fmla="*/ 1888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" h="54"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4" y="53"/>
                    <a:pt x="20" y="54"/>
                    <a:pt x="16" y="54"/>
                  </a:cubicBezTo>
                  <a:cubicBezTo>
                    <a:pt x="4" y="54"/>
                    <a:pt x="0" y="45"/>
                    <a:pt x="0" y="35"/>
                  </a:cubicBezTo>
                  <a:cubicBezTo>
                    <a:pt x="0" y="25"/>
                    <a:pt x="5" y="16"/>
                    <a:pt x="16" y="16"/>
                  </a:cubicBezTo>
                  <a:cubicBezTo>
                    <a:pt x="21" y="16"/>
                    <a:pt x="25" y="18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4" y="0"/>
                    <a:pt x="37" y="0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35" y="53"/>
                    <a:pt x="31" y="53"/>
                    <a:pt x="27" y="54"/>
                  </a:cubicBezTo>
                  <a:lnTo>
                    <a:pt x="27" y="49"/>
                  </a:lnTo>
                  <a:close/>
                  <a:moveTo>
                    <a:pt x="19" y="19"/>
                  </a:moveTo>
                  <a:cubicBezTo>
                    <a:pt x="11" y="19"/>
                    <a:pt x="11" y="26"/>
                    <a:pt x="11" y="35"/>
                  </a:cubicBezTo>
                  <a:cubicBezTo>
                    <a:pt x="11" y="46"/>
                    <a:pt x="13" y="51"/>
                    <a:pt x="19" y="51"/>
                  </a:cubicBezTo>
                  <a:cubicBezTo>
                    <a:pt x="26" y="51"/>
                    <a:pt x="27" y="42"/>
                    <a:pt x="27" y="35"/>
                  </a:cubicBezTo>
                  <a:cubicBezTo>
                    <a:pt x="27" y="29"/>
                    <a:pt x="26" y="19"/>
                    <a:pt x="1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1" name="Freeform 45"/>
            <p:cNvSpPr>
              <a:spLocks noEditPoints="1"/>
            </p:cNvSpPr>
            <p:nvPr/>
          </p:nvSpPr>
          <p:spPr bwMode="auto">
            <a:xfrm>
              <a:off x="2107" y="3970"/>
              <a:ext cx="61" cy="66"/>
            </a:xfrm>
            <a:custGeom>
              <a:avLst/>
              <a:gdLst>
                <a:gd name="T0" fmla="*/ 2751 w 38"/>
                <a:gd name="T1" fmla="*/ 2914 h 38"/>
                <a:gd name="T2" fmla="*/ 1361 w 38"/>
                <a:gd name="T3" fmla="*/ 5485 h 38"/>
                <a:gd name="T4" fmla="*/ 0 w 38"/>
                <a:gd name="T5" fmla="*/ 2718 h 38"/>
                <a:gd name="T6" fmla="*/ 1361 w 38"/>
                <a:gd name="T7" fmla="*/ 148 h 38"/>
                <a:gd name="T8" fmla="*/ 2751 w 38"/>
                <a:gd name="T9" fmla="*/ 2914 h 38"/>
                <a:gd name="T10" fmla="*/ 876 w 38"/>
                <a:gd name="T11" fmla="*/ 2579 h 38"/>
                <a:gd name="T12" fmla="*/ 1361 w 38"/>
                <a:gd name="T13" fmla="*/ 5186 h 38"/>
                <a:gd name="T14" fmla="*/ 1954 w 38"/>
                <a:gd name="T15" fmla="*/ 2914 h 38"/>
                <a:gd name="T16" fmla="*/ 1361 w 38"/>
                <a:gd name="T17" fmla="*/ 446 h 38"/>
                <a:gd name="T18" fmla="*/ 876 w 38"/>
                <a:gd name="T19" fmla="*/ 2579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8">
                  <a:moveTo>
                    <a:pt x="38" y="20"/>
                  </a:moveTo>
                  <a:cubicBezTo>
                    <a:pt x="38" y="31"/>
                    <a:pt x="2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9" y="1"/>
                    <a:pt x="19" y="1"/>
                  </a:cubicBezTo>
                  <a:cubicBezTo>
                    <a:pt x="31" y="0"/>
                    <a:pt x="38" y="9"/>
                    <a:pt x="38" y="20"/>
                  </a:cubicBezTo>
                  <a:close/>
                  <a:moveTo>
                    <a:pt x="12" y="18"/>
                  </a:moveTo>
                  <a:cubicBezTo>
                    <a:pt x="12" y="30"/>
                    <a:pt x="12" y="36"/>
                    <a:pt x="19" y="36"/>
                  </a:cubicBezTo>
                  <a:cubicBezTo>
                    <a:pt x="27" y="36"/>
                    <a:pt x="27" y="29"/>
                    <a:pt x="27" y="20"/>
                  </a:cubicBezTo>
                  <a:cubicBezTo>
                    <a:pt x="27" y="11"/>
                    <a:pt x="27" y="3"/>
                    <a:pt x="19" y="3"/>
                  </a:cubicBezTo>
                  <a:cubicBezTo>
                    <a:pt x="12" y="3"/>
                    <a:pt x="12" y="10"/>
                    <a:pt x="1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2" name="Freeform 46"/>
            <p:cNvSpPr>
              <a:spLocks/>
            </p:cNvSpPr>
            <p:nvPr/>
          </p:nvSpPr>
          <p:spPr bwMode="auto">
            <a:xfrm>
              <a:off x="2170" y="3943"/>
              <a:ext cx="54" cy="90"/>
            </a:xfrm>
            <a:custGeom>
              <a:avLst/>
              <a:gdLst>
                <a:gd name="T0" fmla="*/ 2560 w 32"/>
                <a:gd name="T1" fmla="*/ 689 h 53"/>
                <a:gd name="T2" fmla="*/ 2216 w 32"/>
                <a:gd name="T3" fmla="*/ 343 h 53"/>
                <a:gd name="T4" fmla="*/ 1809 w 32"/>
                <a:gd name="T5" fmla="*/ 1004 h 53"/>
                <a:gd name="T6" fmla="*/ 1809 w 32"/>
                <a:gd name="T7" fmla="*/ 2165 h 53"/>
                <a:gd name="T8" fmla="*/ 2427 w 32"/>
                <a:gd name="T9" fmla="*/ 2165 h 53"/>
                <a:gd name="T10" fmla="*/ 2427 w 32"/>
                <a:gd name="T11" fmla="*/ 2345 h 53"/>
                <a:gd name="T12" fmla="*/ 1809 w 32"/>
                <a:gd name="T13" fmla="*/ 2345 h 53"/>
                <a:gd name="T14" fmla="*/ 1809 w 32"/>
                <a:gd name="T15" fmla="*/ 5254 h 53"/>
                <a:gd name="T16" fmla="*/ 1809 w 32"/>
                <a:gd name="T17" fmla="*/ 6013 h 53"/>
                <a:gd name="T18" fmla="*/ 2427 w 32"/>
                <a:gd name="T19" fmla="*/ 6013 h 53"/>
                <a:gd name="T20" fmla="*/ 2427 w 32"/>
                <a:gd name="T21" fmla="*/ 6242 h 53"/>
                <a:gd name="T22" fmla="*/ 0 w 32"/>
                <a:gd name="T23" fmla="*/ 6242 h 53"/>
                <a:gd name="T24" fmla="*/ 0 w 32"/>
                <a:gd name="T25" fmla="*/ 6013 h 53"/>
                <a:gd name="T26" fmla="*/ 672 w 32"/>
                <a:gd name="T27" fmla="*/ 6013 h 53"/>
                <a:gd name="T28" fmla="*/ 672 w 32"/>
                <a:gd name="T29" fmla="*/ 5254 h 53"/>
                <a:gd name="T30" fmla="*/ 672 w 32"/>
                <a:gd name="T31" fmla="*/ 2345 h 53"/>
                <a:gd name="T32" fmla="*/ 0 w 32"/>
                <a:gd name="T33" fmla="*/ 2345 h 53"/>
                <a:gd name="T34" fmla="*/ 0 w 32"/>
                <a:gd name="T35" fmla="*/ 2165 h 53"/>
                <a:gd name="T36" fmla="*/ 672 w 32"/>
                <a:gd name="T37" fmla="*/ 2165 h 53"/>
                <a:gd name="T38" fmla="*/ 672 w 32"/>
                <a:gd name="T39" fmla="*/ 1678 h 53"/>
                <a:gd name="T40" fmla="*/ 1250 w 32"/>
                <a:gd name="T41" fmla="*/ 202 h 53"/>
                <a:gd name="T42" fmla="*/ 2216 w 32"/>
                <a:gd name="T43" fmla="*/ 0 h 53"/>
                <a:gd name="T44" fmla="*/ 3559 w 32"/>
                <a:gd name="T45" fmla="*/ 1004 h 53"/>
                <a:gd name="T46" fmla="*/ 3053 w 32"/>
                <a:gd name="T47" fmla="*/ 1515 h 53"/>
                <a:gd name="T48" fmla="*/ 2560 w 32"/>
                <a:gd name="T49" fmla="*/ 1004 h 53"/>
                <a:gd name="T50" fmla="*/ 2560 w 32"/>
                <a:gd name="T51" fmla="*/ 689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53">
                  <a:moveTo>
                    <a:pt x="23" y="6"/>
                  </a:moveTo>
                  <a:cubicBezTo>
                    <a:pt x="23" y="4"/>
                    <a:pt x="22" y="3"/>
                    <a:pt x="20" y="3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0"/>
                    <a:pt x="6" y="5"/>
                    <a:pt x="11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30" y="0"/>
                    <a:pt x="32" y="6"/>
                    <a:pt x="32" y="9"/>
                  </a:cubicBezTo>
                  <a:cubicBezTo>
                    <a:pt x="32" y="10"/>
                    <a:pt x="32" y="13"/>
                    <a:pt x="27" y="13"/>
                  </a:cubicBezTo>
                  <a:cubicBezTo>
                    <a:pt x="23" y="13"/>
                    <a:pt x="23" y="10"/>
                    <a:pt x="23" y="9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3" name="Freeform 47"/>
            <p:cNvSpPr>
              <a:spLocks/>
            </p:cNvSpPr>
            <p:nvPr/>
          </p:nvSpPr>
          <p:spPr bwMode="auto">
            <a:xfrm>
              <a:off x="2247" y="3944"/>
              <a:ext cx="44" cy="89"/>
            </a:xfrm>
            <a:custGeom>
              <a:avLst/>
              <a:gdLst>
                <a:gd name="T0" fmla="*/ 12 w 52"/>
                <a:gd name="T1" fmla="*/ 0 h 106"/>
                <a:gd name="T2" fmla="*/ 12 w 52"/>
                <a:gd name="T3" fmla="*/ 3 h 106"/>
                <a:gd name="T4" fmla="*/ 8 w 52"/>
                <a:gd name="T5" fmla="*/ 3 h 106"/>
                <a:gd name="T6" fmla="*/ 8 w 52"/>
                <a:gd name="T7" fmla="*/ 4 h 106"/>
                <a:gd name="T8" fmla="*/ 8 w 52"/>
                <a:gd name="T9" fmla="*/ 19 h 106"/>
                <a:gd name="T10" fmla="*/ 8 w 52"/>
                <a:gd name="T11" fmla="*/ 20 h 106"/>
                <a:gd name="T12" fmla="*/ 12 w 52"/>
                <a:gd name="T13" fmla="*/ 20 h 106"/>
                <a:gd name="T14" fmla="*/ 12 w 52"/>
                <a:gd name="T15" fmla="*/ 23 h 106"/>
                <a:gd name="T16" fmla="*/ 0 w 52"/>
                <a:gd name="T17" fmla="*/ 23 h 106"/>
                <a:gd name="T18" fmla="*/ 0 w 52"/>
                <a:gd name="T19" fmla="*/ 20 h 106"/>
                <a:gd name="T20" fmla="*/ 3 w 52"/>
                <a:gd name="T21" fmla="*/ 20 h 106"/>
                <a:gd name="T22" fmla="*/ 3 w 52"/>
                <a:gd name="T23" fmla="*/ 19 h 106"/>
                <a:gd name="T24" fmla="*/ 3 w 52"/>
                <a:gd name="T25" fmla="*/ 4 h 106"/>
                <a:gd name="T26" fmla="*/ 3 w 52"/>
                <a:gd name="T27" fmla="*/ 3 h 106"/>
                <a:gd name="T28" fmla="*/ 0 w 52"/>
                <a:gd name="T29" fmla="*/ 3 h 106"/>
                <a:gd name="T30" fmla="*/ 0 w 52"/>
                <a:gd name="T31" fmla="*/ 0 h 106"/>
                <a:gd name="T32" fmla="*/ 12 w 52"/>
                <a:gd name="T33" fmla="*/ 0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106">
                  <a:moveTo>
                    <a:pt x="52" y="0"/>
                  </a:moveTo>
                  <a:lnTo>
                    <a:pt x="52" y="4"/>
                  </a:lnTo>
                  <a:lnTo>
                    <a:pt x="38" y="4"/>
                  </a:lnTo>
                  <a:lnTo>
                    <a:pt x="36" y="18"/>
                  </a:lnTo>
                  <a:lnTo>
                    <a:pt x="36" y="90"/>
                  </a:lnTo>
                  <a:lnTo>
                    <a:pt x="38" y="102"/>
                  </a:lnTo>
                  <a:lnTo>
                    <a:pt x="52" y="102"/>
                  </a:lnTo>
                  <a:lnTo>
                    <a:pt x="52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4" y="102"/>
                  </a:lnTo>
                  <a:lnTo>
                    <a:pt x="14" y="90"/>
                  </a:lnTo>
                  <a:lnTo>
                    <a:pt x="14" y="18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4" name="Freeform 48"/>
            <p:cNvSpPr>
              <a:spLocks/>
            </p:cNvSpPr>
            <p:nvPr/>
          </p:nvSpPr>
          <p:spPr bwMode="auto">
            <a:xfrm>
              <a:off x="2293" y="3944"/>
              <a:ext cx="37" cy="89"/>
            </a:xfrm>
            <a:custGeom>
              <a:avLst/>
              <a:gdLst>
                <a:gd name="T0" fmla="*/ 950 w 22"/>
                <a:gd name="T1" fmla="*/ 0 h 52"/>
                <a:gd name="T2" fmla="*/ 1855 w 22"/>
                <a:gd name="T3" fmla="*/ 0 h 52"/>
                <a:gd name="T4" fmla="*/ 1855 w 22"/>
                <a:gd name="T5" fmla="*/ 1029 h 52"/>
                <a:gd name="T6" fmla="*/ 1855 w 22"/>
                <a:gd name="T7" fmla="*/ 5681 h 52"/>
                <a:gd name="T8" fmla="*/ 1855 w 22"/>
                <a:gd name="T9" fmla="*/ 6333 h 52"/>
                <a:gd name="T10" fmla="*/ 2351 w 22"/>
                <a:gd name="T11" fmla="*/ 6333 h 52"/>
                <a:gd name="T12" fmla="*/ 2351 w 22"/>
                <a:gd name="T13" fmla="*/ 6538 h 52"/>
                <a:gd name="T14" fmla="*/ 0 w 22"/>
                <a:gd name="T15" fmla="*/ 6538 h 52"/>
                <a:gd name="T16" fmla="*/ 0 w 22"/>
                <a:gd name="T17" fmla="*/ 6333 h 52"/>
                <a:gd name="T18" fmla="*/ 656 w 22"/>
                <a:gd name="T19" fmla="*/ 6333 h 52"/>
                <a:gd name="T20" fmla="*/ 656 w 22"/>
                <a:gd name="T21" fmla="*/ 5681 h 52"/>
                <a:gd name="T22" fmla="*/ 656 w 22"/>
                <a:gd name="T23" fmla="*/ 1029 h 52"/>
                <a:gd name="T24" fmla="*/ 656 w 22"/>
                <a:gd name="T25" fmla="*/ 226 h 52"/>
                <a:gd name="T26" fmla="*/ 0 w 22"/>
                <a:gd name="T27" fmla="*/ 226 h 52"/>
                <a:gd name="T28" fmla="*/ 0 w 22"/>
                <a:gd name="T29" fmla="*/ 0 h 52"/>
                <a:gd name="T30" fmla="*/ 950 w 22"/>
                <a:gd name="T31" fmla="*/ 0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" h="52">
                  <a:moveTo>
                    <a:pt x="9" y="0"/>
                  </a:moveTo>
                  <a:cubicBezTo>
                    <a:pt x="12" y="0"/>
                    <a:pt x="14" y="0"/>
                    <a:pt x="17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5" name="Freeform 49"/>
            <p:cNvSpPr>
              <a:spLocks/>
            </p:cNvSpPr>
            <p:nvPr/>
          </p:nvSpPr>
          <p:spPr bwMode="auto">
            <a:xfrm>
              <a:off x="2331" y="3944"/>
              <a:ext cx="37" cy="89"/>
            </a:xfrm>
            <a:custGeom>
              <a:avLst/>
              <a:gdLst>
                <a:gd name="T0" fmla="*/ 950 w 22"/>
                <a:gd name="T1" fmla="*/ 0 h 52"/>
                <a:gd name="T2" fmla="*/ 1855 w 22"/>
                <a:gd name="T3" fmla="*/ 0 h 52"/>
                <a:gd name="T4" fmla="*/ 1855 w 22"/>
                <a:gd name="T5" fmla="*/ 1029 h 52"/>
                <a:gd name="T6" fmla="*/ 1855 w 22"/>
                <a:gd name="T7" fmla="*/ 5681 h 52"/>
                <a:gd name="T8" fmla="*/ 1855 w 22"/>
                <a:gd name="T9" fmla="*/ 6333 h 52"/>
                <a:gd name="T10" fmla="*/ 2351 w 22"/>
                <a:gd name="T11" fmla="*/ 6333 h 52"/>
                <a:gd name="T12" fmla="*/ 2351 w 22"/>
                <a:gd name="T13" fmla="*/ 6538 h 52"/>
                <a:gd name="T14" fmla="*/ 0 w 22"/>
                <a:gd name="T15" fmla="*/ 6538 h 52"/>
                <a:gd name="T16" fmla="*/ 0 w 22"/>
                <a:gd name="T17" fmla="*/ 6333 h 52"/>
                <a:gd name="T18" fmla="*/ 656 w 22"/>
                <a:gd name="T19" fmla="*/ 6333 h 52"/>
                <a:gd name="T20" fmla="*/ 656 w 22"/>
                <a:gd name="T21" fmla="*/ 5681 h 52"/>
                <a:gd name="T22" fmla="*/ 656 w 22"/>
                <a:gd name="T23" fmla="*/ 1029 h 52"/>
                <a:gd name="T24" fmla="*/ 656 w 22"/>
                <a:gd name="T25" fmla="*/ 226 h 52"/>
                <a:gd name="T26" fmla="*/ 0 w 22"/>
                <a:gd name="T27" fmla="*/ 226 h 52"/>
                <a:gd name="T28" fmla="*/ 0 w 22"/>
                <a:gd name="T29" fmla="*/ 0 h 52"/>
                <a:gd name="T30" fmla="*/ 950 w 22"/>
                <a:gd name="T31" fmla="*/ 0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" h="52">
                  <a:moveTo>
                    <a:pt x="9" y="0"/>
                  </a:moveTo>
                  <a:cubicBezTo>
                    <a:pt x="13" y="0"/>
                    <a:pt x="14" y="0"/>
                    <a:pt x="17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6" name="Freeform 50"/>
            <p:cNvSpPr>
              <a:spLocks noEditPoints="1"/>
            </p:cNvSpPr>
            <p:nvPr/>
          </p:nvSpPr>
          <p:spPr bwMode="auto">
            <a:xfrm>
              <a:off x="2370" y="3944"/>
              <a:ext cx="37" cy="89"/>
            </a:xfrm>
            <a:custGeom>
              <a:avLst/>
              <a:gdLst>
                <a:gd name="T0" fmla="*/ 831 w 22"/>
                <a:gd name="T1" fmla="*/ 2162 h 52"/>
                <a:gd name="T2" fmla="*/ 1855 w 22"/>
                <a:gd name="T3" fmla="*/ 1980 h 52"/>
                <a:gd name="T4" fmla="*/ 1855 w 22"/>
                <a:gd name="T5" fmla="*/ 3014 h 52"/>
                <a:gd name="T6" fmla="*/ 1855 w 22"/>
                <a:gd name="T7" fmla="*/ 5681 h 52"/>
                <a:gd name="T8" fmla="*/ 1855 w 22"/>
                <a:gd name="T9" fmla="*/ 6333 h 52"/>
                <a:gd name="T10" fmla="*/ 2351 w 22"/>
                <a:gd name="T11" fmla="*/ 6333 h 52"/>
                <a:gd name="T12" fmla="*/ 2351 w 22"/>
                <a:gd name="T13" fmla="*/ 6538 h 52"/>
                <a:gd name="T14" fmla="*/ 0 w 22"/>
                <a:gd name="T15" fmla="*/ 6538 h 52"/>
                <a:gd name="T16" fmla="*/ 0 w 22"/>
                <a:gd name="T17" fmla="*/ 6333 h 52"/>
                <a:gd name="T18" fmla="*/ 656 w 22"/>
                <a:gd name="T19" fmla="*/ 6333 h 52"/>
                <a:gd name="T20" fmla="*/ 656 w 22"/>
                <a:gd name="T21" fmla="*/ 5681 h 52"/>
                <a:gd name="T22" fmla="*/ 656 w 22"/>
                <a:gd name="T23" fmla="*/ 3014 h 52"/>
                <a:gd name="T24" fmla="*/ 656 w 22"/>
                <a:gd name="T25" fmla="*/ 2412 h 52"/>
                <a:gd name="T26" fmla="*/ 0 w 22"/>
                <a:gd name="T27" fmla="*/ 2412 h 52"/>
                <a:gd name="T28" fmla="*/ 0 w 22"/>
                <a:gd name="T29" fmla="*/ 2162 h 52"/>
                <a:gd name="T30" fmla="*/ 831 w 22"/>
                <a:gd name="T31" fmla="*/ 2162 h 52"/>
                <a:gd name="T32" fmla="*/ 494 w 22"/>
                <a:gd name="T33" fmla="*/ 738 h 52"/>
                <a:gd name="T34" fmla="*/ 1223 w 22"/>
                <a:gd name="T35" fmla="*/ 0 h 52"/>
                <a:gd name="T36" fmla="*/ 1855 w 22"/>
                <a:gd name="T37" fmla="*/ 738 h 52"/>
                <a:gd name="T38" fmla="*/ 1223 w 22"/>
                <a:gd name="T39" fmla="*/ 1556 h 52"/>
                <a:gd name="T40" fmla="*/ 767 w 22"/>
                <a:gd name="T41" fmla="*/ 1263 h 52"/>
                <a:gd name="T42" fmla="*/ 494 w 22"/>
                <a:gd name="T43" fmla="*/ 738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52">
                  <a:moveTo>
                    <a:pt x="8" y="17"/>
                  </a:moveTo>
                  <a:cubicBezTo>
                    <a:pt x="12" y="17"/>
                    <a:pt x="13" y="17"/>
                    <a:pt x="17" y="1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8" y="17"/>
                  </a:lnTo>
                  <a:close/>
                  <a:moveTo>
                    <a:pt x="5" y="6"/>
                  </a:moveTo>
                  <a:cubicBezTo>
                    <a:pt x="5" y="3"/>
                    <a:pt x="8" y="0"/>
                    <a:pt x="11" y="0"/>
                  </a:cubicBezTo>
                  <a:cubicBezTo>
                    <a:pt x="14" y="0"/>
                    <a:pt x="17" y="2"/>
                    <a:pt x="17" y="6"/>
                  </a:cubicBezTo>
                  <a:cubicBezTo>
                    <a:pt x="17" y="9"/>
                    <a:pt x="14" y="12"/>
                    <a:pt x="11" y="12"/>
                  </a:cubicBezTo>
                  <a:cubicBezTo>
                    <a:pt x="10" y="12"/>
                    <a:pt x="8" y="11"/>
                    <a:pt x="7" y="10"/>
                  </a:cubicBezTo>
                  <a:cubicBezTo>
                    <a:pt x="6" y="9"/>
                    <a:pt x="5" y="7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7" name="Freeform 51"/>
            <p:cNvSpPr>
              <a:spLocks/>
            </p:cNvSpPr>
            <p:nvPr/>
          </p:nvSpPr>
          <p:spPr bwMode="auto">
            <a:xfrm>
              <a:off x="2410" y="3972"/>
              <a:ext cx="76" cy="62"/>
            </a:xfrm>
            <a:custGeom>
              <a:avLst/>
              <a:gdLst>
                <a:gd name="T0" fmla="*/ 4509 w 45"/>
                <a:gd name="T1" fmla="*/ 4591 h 36"/>
                <a:gd name="T2" fmla="*/ 5009 w 45"/>
                <a:gd name="T3" fmla="*/ 4591 h 36"/>
                <a:gd name="T4" fmla="*/ 5009 w 45"/>
                <a:gd name="T5" fmla="*/ 4802 h 36"/>
                <a:gd name="T6" fmla="*/ 2719 w 45"/>
                <a:gd name="T7" fmla="*/ 4802 h 36"/>
                <a:gd name="T8" fmla="*/ 2719 w 45"/>
                <a:gd name="T9" fmla="*/ 4591 h 36"/>
                <a:gd name="T10" fmla="*/ 3246 w 45"/>
                <a:gd name="T11" fmla="*/ 4591 h 36"/>
                <a:gd name="T12" fmla="*/ 3246 w 45"/>
                <a:gd name="T13" fmla="*/ 3861 h 36"/>
                <a:gd name="T14" fmla="*/ 3246 w 45"/>
                <a:gd name="T15" fmla="*/ 1302 h 36"/>
                <a:gd name="T16" fmla="*/ 2719 w 45"/>
                <a:gd name="T17" fmla="*/ 424 h 36"/>
                <a:gd name="T18" fmla="*/ 2113 w 45"/>
                <a:gd name="T19" fmla="*/ 730 h 36"/>
                <a:gd name="T20" fmla="*/ 1817 w 45"/>
                <a:gd name="T21" fmla="*/ 2377 h 36"/>
                <a:gd name="T22" fmla="*/ 1817 w 45"/>
                <a:gd name="T23" fmla="*/ 3861 h 36"/>
                <a:gd name="T24" fmla="*/ 1817 w 45"/>
                <a:gd name="T25" fmla="*/ 4591 h 36"/>
                <a:gd name="T26" fmla="*/ 2315 w 45"/>
                <a:gd name="T27" fmla="*/ 4591 h 36"/>
                <a:gd name="T28" fmla="*/ 2315 w 45"/>
                <a:gd name="T29" fmla="*/ 4802 h 36"/>
                <a:gd name="T30" fmla="*/ 0 w 45"/>
                <a:gd name="T31" fmla="*/ 4802 h 36"/>
                <a:gd name="T32" fmla="*/ 0 w 45"/>
                <a:gd name="T33" fmla="*/ 4591 h 36"/>
                <a:gd name="T34" fmla="*/ 564 w 45"/>
                <a:gd name="T35" fmla="*/ 4591 h 36"/>
                <a:gd name="T36" fmla="*/ 564 w 45"/>
                <a:gd name="T37" fmla="*/ 3861 h 36"/>
                <a:gd name="T38" fmla="*/ 564 w 45"/>
                <a:gd name="T39" fmla="*/ 1073 h 36"/>
                <a:gd name="T40" fmla="*/ 564 w 45"/>
                <a:gd name="T41" fmla="*/ 424 h 36"/>
                <a:gd name="T42" fmla="*/ 0 w 45"/>
                <a:gd name="T43" fmla="*/ 424 h 36"/>
                <a:gd name="T44" fmla="*/ 0 w 45"/>
                <a:gd name="T45" fmla="*/ 143 h 36"/>
                <a:gd name="T46" fmla="*/ 782 w 45"/>
                <a:gd name="T47" fmla="*/ 143 h 36"/>
                <a:gd name="T48" fmla="*/ 1817 w 45"/>
                <a:gd name="T49" fmla="*/ 0 h 36"/>
                <a:gd name="T50" fmla="*/ 1817 w 45"/>
                <a:gd name="T51" fmla="*/ 940 h 36"/>
                <a:gd name="T52" fmla="*/ 2231 w 45"/>
                <a:gd name="T53" fmla="*/ 246 h 36"/>
                <a:gd name="T54" fmla="*/ 3246 w 45"/>
                <a:gd name="T55" fmla="*/ 0 h 36"/>
                <a:gd name="T56" fmla="*/ 3768 w 45"/>
                <a:gd name="T57" fmla="*/ 143 h 36"/>
                <a:gd name="T58" fmla="*/ 4509 w 45"/>
                <a:gd name="T59" fmla="*/ 1486 h 36"/>
                <a:gd name="T60" fmla="*/ 4509 w 45"/>
                <a:gd name="T61" fmla="*/ 3861 h 36"/>
                <a:gd name="T62" fmla="*/ 4509 w 45"/>
                <a:gd name="T63" fmla="*/ 4591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5" h="36">
                  <a:moveTo>
                    <a:pt x="40" y="34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7"/>
                    <a:pt x="29" y="3"/>
                    <a:pt x="24" y="3"/>
                  </a:cubicBezTo>
                  <a:cubicBezTo>
                    <a:pt x="23" y="3"/>
                    <a:pt x="21" y="4"/>
                    <a:pt x="19" y="5"/>
                  </a:cubicBezTo>
                  <a:cubicBezTo>
                    <a:pt x="16" y="8"/>
                    <a:pt x="16" y="13"/>
                    <a:pt x="16" y="1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1" y="1"/>
                    <a:pt x="12" y="1"/>
                    <a:pt x="16" y="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5"/>
                    <a:pt x="17" y="4"/>
                    <a:pt x="20" y="2"/>
                  </a:cubicBezTo>
                  <a:cubicBezTo>
                    <a:pt x="22" y="1"/>
                    <a:pt x="25" y="0"/>
                    <a:pt x="29" y="0"/>
                  </a:cubicBezTo>
                  <a:cubicBezTo>
                    <a:pt x="31" y="0"/>
                    <a:pt x="33" y="0"/>
                    <a:pt x="34" y="1"/>
                  </a:cubicBezTo>
                  <a:cubicBezTo>
                    <a:pt x="40" y="3"/>
                    <a:pt x="40" y="7"/>
                    <a:pt x="40" y="11"/>
                  </a:cubicBezTo>
                  <a:cubicBezTo>
                    <a:pt x="40" y="29"/>
                    <a:pt x="40" y="29"/>
                    <a:pt x="40" y="29"/>
                  </a:cubicBez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8" name="Freeform 52"/>
            <p:cNvSpPr>
              <a:spLocks noEditPoints="1"/>
            </p:cNvSpPr>
            <p:nvPr/>
          </p:nvSpPr>
          <p:spPr bwMode="auto">
            <a:xfrm>
              <a:off x="2487" y="3970"/>
              <a:ext cx="65" cy="66"/>
            </a:xfrm>
            <a:custGeom>
              <a:avLst/>
              <a:gdLst>
                <a:gd name="T0" fmla="*/ 4760 w 38"/>
                <a:gd name="T1" fmla="*/ 2914 h 38"/>
                <a:gd name="T2" fmla="*/ 2408 w 38"/>
                <a:gd name="T3" fmla="*/ 5485 h 38"/>
                <a:gd name="T4" fmla="*/ 0 w 38"/>
                <a:gd name="T5" fmla="*/ 2718 h 38"/>
                <a:gd name="T6" fmla="*/ 2408 w 38"/>
                <a:gd name="T7" fmla="*/ 148 h 38"/>
                <a:gd name="T8" fmla="*/ 4760 w 38"/>
                <a:gd name="T9" fmla="*/ 2914 h 38"/>
                <a:gd name="T10" fmla="*/ 1408 w 38"/>
                <a:gd name="T11" fmla="*/ 2579 h 38"/>
                <a:gd name="T12" fmla="*/ 2408 w 38"/>
                <a:gd name="T13" fmla="*/ 5186 h 38"/>
                <a:gd name="T14" fmla="*/ 3382 w 38"/>
                <a:gd name="T15" fmla="*/ 2914 h 38"/>
                <a:gd name="T16" fmla="*/ 2408 w 38"/>
                <a:gd name="T17" fmla="*/ 446 h 38"/>
                <a:gd name="T18" fmla="*/ 1408 w 38"/>
                <a:gd name="T19" fmla="*/ 2579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8">
                  <a:moveTo>
                    <a:pt x="38" y="20"/>
                  </a:moveTo>
                  <a:cubicBezTo>
                    <a:pt x="38" y="31"/>
                    <a:pt x="2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9" y="1"/>
                    <a:pt x="19" y="1"/>
                  </a:cubicBezTo>
                  <a:cubicBezTo>
                    <a:pt x="31" y="0"/>
                    <a:pt x="38" y="9"/>
                    <a:pt x="38" y="20"/>
                  </a:cubicBezTo>
                  <a:close/>
                  <a:moveTo>
                    <a:pt x="11" y="18"/>
                  </a:moveTo>
                  <a:cubicBezTo>
                    <a:pt x="11" y="30"/>
                    <a:pt x="12" y="36"/>
                    <a:pt x="19" y="36"/>
                  </a:cubicBezTo>
                  <a:cubicBezTo>
                    <a:pt x="26" y="36"/>
                    <a:pt x="27" y="29"/>
                    <a:pt x="27" y="20"/>
                  </a:cubicBezTo>
                  <a:cubicBezTo>
                    <a:pt x="27" y="11"/>
                    <a:pt x="26" y="3"/>
                    <a:pt x="19" y="3"/>
                  </a:cubicBezTo>
                  <a:cubicBezTo>
                    <a:pt x="12" y="3"/>
                    <a:pt x="11" y="10"/>
                    <a:pt x="1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9" name="Freeform 53"/>
            <p:cNvSpPr>
              <a:spLocks noEditPoints="1"/>
            </p:cNvSpPr>
            <p:nvPr/>
          </p:nvSpPr>
          <p:spPr bwMode="auto">
            <a:xfrm>
              <a:off x="2553" y="3944"/>
              <a:ext cx="37" cy="89"/>
            </a:xfrm>
            <a:custGeom>
              <a:avLst/>
              <a:gdLst>
                <a:gd name="T0" fmla="*/ 1112 w 21"/>
                <a:gd name="T1" fmla="*/ 2162 h 52"/>
                <a:gd name="T2" fmla="*/ 2542 w 21"/>
                <a:gd name="T3" fmla="*/ 1980 h 52"/>
                <a:gd name="T4" fmla="*/ 2542 w 21"/>
                <a:gd name="T5" fmla="*/ 3014 h 52"/>
                <a:gd name="T6" fmla="*/ 2542 w 21"/>
                <a:gd name="T7" fmla="*/ 5681 h 52"/>
                <a:gd name="T8" fmla="*/ 2542 w 21"/>
                <a:gd name="T9" fmla="*/ 6333 h 52"/>
                <a:gd name="T10" fmla="*/ 3325 w 21"/>
                <a:gd name="T11" fmla="*/ 6333 h 52"/>
                <a:gd name="T12" fmla="*/ 3325 w 21"/>
                <a:gd name="T13" fmla="*/ 6538 h 52"/>
                <a:gd name="T14" fmla="*/ 0 w 21"/>
                <a:gd name="T15" fmla="*/ 6538 h 52"/>
                <a:gd name="T16" fmla="*/ 0 w 21"/>
                <a:gd name="T17" fmla="*/ 6333 h 52"/>
                <a:gd name="T18" fmla="*/ 832 w 21"/>
                <a:gd name="T19" fmla="*/ 6333 h 52"/>
                <a:gd name="T20" fmla="*/ 832 w 21"/>
                <a:gd name="T21" fmla="*/ 5681 h 52"/>
                <a:gd name="T22" fmla="*/ 832 w 21"/>
                <a:gd name="T23" fmla="*/ 3014 h 52"/>
                <a:gd name="T24" fmla="*/ 832 w 21"/>
                <a:gd name="T25" fmla="*/ 2412 h 52"/>
                <a:gd name="T26" fmla="*/ 0 w 21"/>
                <a:gd name="T27" fmla="*/ 2412 h 52"/>
                <a:gd name="T28" fmla="*/ 0 w 21"/>
                <a:gd name="T29" fmla="*/ 2162 h 52"/>
                <a:gd name="T30" fmla="*/ 1112 w 21"/>
                <a:gd name="T31" fmla="*/ 2162 h 52"/>
                <a:gd name="T32" fmla="*/ 631 w 21"/>
                <a:gd name="T33" fmla="*/ 738 h 52"/>
                <a:gd name="T34" fmla="*/ 1580 w 21"/>
                <a:gd name="T35" fmla="*/ 0 h 52"/>
                <a:gd name="T36" fmla="*/ 2542 w 21"/>
                <a:gd name="T37" fmla="*/ 738 h 52"/>
                <a:gd name="T38" fmla="*/ 1580 w 21"/>
                <a:gd name="T39" fmla="*/ 1556 h 52"/>
                <a:gd name="T40" fmla="*/ 953 w 21"/>
                <a:gd name="T41" fmla="*/ 1263 h 52"/>
                <a:gd name="T42" fmla="*/ 631 w 21"/>
                <a:gd name="T43" fmla="*/ 738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" h="52">
                  <a:moveTo>
                    <a:pt x="7" y="17"/>
                  </a:moveTo>
                  <a:cubicBezTo>
                    <a:pt x="11" y="17"/>
                    <a:pt x="12" y="17"/>
                    <a:pt x="16" y="1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7" y="17"/>
                  </a:lnTo>
                  <a:close/>
                  <a:moveTo>
                    <a:pt x="4" y="6"/>
                  </a:moveTo>
                  <a:cubicBezTo>
                    <a:pt x="4" y="3"/>
                    <a:pt x="7" y="0"/>
                    <a:pt x="10" y="0"/>
                  </a:cubicBezTo>
                  <a:cubicBezTo>
                    <a:pt x="14" y="0"/>
                    <a:pt x="16" y="2"/>
                    <a:pt x="16" y="6"/>
                  </a:cubicBezTo>
                  <a:cubicBezTo>
                    <a:pt x="16" y="9"/>
                    <a:pt x="14" y="12"/>
                    <a:pt x="10" y="12"/>
                  </a:cubicBezTo>
                  <a:cubicBezTo>
                    <a:pt x="9" y="12"/>
                    <a:pt x="7" y="11"/>
                    <a:pt x="6" y="10"/>
                  </a:cubicBezTo>
                  <a:cubicBezTo>
                    <a:pt x="5" y="9"/>
                    <a:pt x="4" y="7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0" name="Freeform 54"/>
            <p:cNvSpPr>
              <a:spLocks/>
            </p:cNvSpPr>
            <p:nvPr/>
          </p:nvSpPr>
          <p:spPr bwMode="auto">
            <a:xfrm>
              <a:off x="2591" y="3972"/>
              <a:ext cx="47" cy="64"/>
            </a:xfrm>
            <a:custGeom>
              <a:avLst/>
              <a:gdLst>
                <a:gd name="T0" fmla="*/ 294 w 28"/>
                <a:gd name="T1" fmla="*/ 3190 h 37"/>
                <a:gd name="T2" fmla="*/ 453 w 28"/>
                <a:gd name="T3" fmla="*/ 3990 h 37"/>
                <a:gd name="T4" fmla="*/ 1494 w 28"/>
                <a:gd name="T5" fmla="*/ 4907 h 37"/>
                <a:gd name="T6" fmla="*/ 2214 w 28"/>
                <a:gd name="T7" fmla="*/ 4182 h 37"/>
                <a:gd name="T8" fmla="*/ 1392 w 28"/>
                <a:gd name="T9" fmla="*/ 3190 h 37"/>
                <a:gd name="T10" fmla="*/ 104 w 28"/>
                <a:gd name="T11" fmla="*/ 1533 h 37"/>
                <a:gd name="T12" fmla="*/ 1494 w 28"/>
                <a:gd name="T13" fmla="*/ 0 h 37"/>
                <a:gd name="T14" fmla="*/ 2669 w 28"/>
                <a:gd name="T15" fmla="*/ 249 h 37"/>
                <a:gd name="T16" fmla="*/ 2669 w 28"/>
                <a:gd name="T17" fmla="*/ 1657 h 37"/>
                <a:gd name="T18" fmla="*/ 2434 w 28"/>
                <a:gd name="T19" fmla="*/ 1657 h 37"/>
                <a:gd name="T20" fmla="*/ 2337 w 28"/>
                <a:gd name="T21" fmla="*/ 1128 h 37"/>
                <a:gd name="T22" fmla="*/ 1392 w 28"/>
                <a:gd name="T23" fmla="*/ 249 h 37"/>
                <a:gd name="T24" fmla="*/ 829 w 28"/>
                <a:gd name="T25" fmla="*/ 771 h 37"/>
                <a:gd name="T26" fmla="*/ 1096 w 28"/>
                <a:gd name="T27" fmla="*/ 1334 h 37"/>
                <a:gd name="T28" fmla="*/ 2038 w 28"/>
                <a:gd name="T29" fmla="*/ 1766 h 37"/>
                <a:gd name="T30" fmla="*/ 2969 w 28"/>
                <a:gd name="T31" fmla="*/ 3375 h 37"/>
                <a:gd name="T32" fmla="*/ 1392 w 28"/>
                <a:gd name="T33" fmla="*/ 5141 h 37"/>
                <a:gd name="T34" fmla="*/ 0 w 28"/>
                <a:gd name="T35" fmla="*/ 4907 h 37"/>
                <a:gd name="T36" fmla="*/ 0 w 28"/>
                <a:gd name="T37" fmla="*/ 3190 h 37"/>
                <a:gd name="T38" fmla="*/ 294 w 28"/>
                <a:gd name="T39" fmla="*/ 319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37">
                  <a:moveTo>
                    <a:pt x="3" y="23"/>
                  </a:moveTo>
                  <a:cubicBezTo>
                    <a:pt x="3" y="25"/>
                    <a:pt x="3" y="27"/>
                    <a:pt x="4" y="29"/>
                  </a:cubicBezTo>
                  <a:cubicBezTo>
                    <a:pt x="5" y="31"/>
                    <a:pt x="9" y="35"/>
                    <a:pt x="14" y="35"/>
                  </a:cubicBezTo>
                  <a:cubicBezTo>
                    <a:pt x="18" y="35"/>
                    <a:pt x="21" y="33"/>
                    <a:pt x="21" y="30"/>
                  </a:cubicBezTo>
                  <a:cubicBezTo>
                    <a:pt x="21" y="26"/>
                    <a:pt x="18" y="25"/>
                    <a:pt x="13" y="23"/>
                  </a:cubicBezTo>
                  <a:cubicBezTo>
                    <a:pt x="6" y="21"/>
                    <a:pt x="1" y="19"/>
                    <a:pt x="1" y="11"/>
                  </a:cubicBezTo>
                  <a:cubicBezTo>
                    <a:pt x="1" y="2"/>
                    <a:pt x="9" y="0"/>
                    <a:pt x="14" y="0"/>
                  </a:cubicBezTo>
                  <a:cubicBezTo>
                    <a:pt x="18" y="0"/>
                    <a:pt x="22" y="1"/>
                    <a:pt x="25" y="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0"/>
                    <a:pt x="22" y="9"/>
                    <a:pt x="22" y="8"/>
                  </a:cubicBezTo>
                  <a:cubicBezTo>
                    <a:pt x="21" y="6"/>
                    <a:pt x="18" y="2"/>
                    <a:pt x="13" y="2"/>
                  </a:cubicBezTo>
                  <a:cubicBezTo>
                    <a:pt x="9" y="2"/>
                    <a:pt x="8" y="5"/>
                    <a:pt x="8" y="6"/>
                  </a:cubicBezTo>
                  <a:cubicBezTo>
                    <a:pt x="8" y="9"/>
                    <a:pt x="9" y="10"/>
                    <a:pt x="10" y="10"/>
                  </a:cubicBezTo>
                  <a:cubicBezTo>
                    <a:pt x="11" y="11"/>
                    <a:pt x="17" y="13"/>
                    <a:pt x="19" y="13"/>
                  </a:cubicBezTo>
                  <a:cubicBezTo>
                    <a:pt x="23" y="15"/>
                    <a:pt x="28" y="18"/>
                    <a:pt x="28" y="24"/>
                  </a:cubicBezTo>
                  <a:cubicBezTo>
                    <a:pt x="28" y="32"/>
                    <a:pt x="22" y="37"/>
                    <a:pt x="13" y="37"/>
                  </a:cubicBezTo>
                  <a:cubicBezTo>
                    <a:pt x="8" y="37"/>
                    <a:pt x="4" y="36"/>
                    <a:pt x="0" y="35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61" name="Group 55"/>
            <p:cNvGrpSpPr>
              <a:grpSpLocks noChangeAspect="1"/>
            </p:cNvGrpSpPr>
            <p:nvPr/>
          </p:nvGrpSpPr>
          <p:grpSpPr bwMode="auto">
            <a:xfrm>
              <a:off x="240" y="3868"/>
              <a:ext cx="480" cy="250"/>
              <a:chOff x="4848" y="3648"/>
              <a:chExt cx="652" cy="340"/>
            </a:xfrm>
          </p:grpSpPr>
          <p:sp>
            <p:nvSpPr>
              <p:cNvPr id="1062" name="AutoShape 56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848" y="3648"/>
                <a:ext cx="652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3" name="Freeform 57"/>
              <p:cNvSpPr>
                <a:spLocks noEditPoints="1"/>
              </p:cNvSpPr>
              <p:nvPr userDrawn="1"/>
            </p:nvSpPr>
            <p:spPr bwMode="auto">
              <a:xfrm>
                <a:off x="5110" y="3960"/>
                <a:ext cx="27" cy="26"/>
              </a:xfrm>
              <a:custGeom>
                <a:avLst/>
                <a:gdLst>
                  <a:gd name="T0" fmla="*/ 2572 w 11"/>
                  <a:gd name="T1" fmla="*/ 13577 h 11"/>
                  <a:gd name="T2" fmla="*/ 15496 w 11"/>
                  <a:gd name="T3" fmla="*/ 2061 h 11"/>
                  <a:gd name="T4" fmla="*/ 32768 w 11"/>
                  <a:gd name="T5" fmla="*/ 13577 h 11"/>
                  <a:gd name="T6" fmla="*/ 15496 w 11"/>
                  <a:gd name="T7" fmla="*/ 23532 h 11"/>
                  <a:gd name="T8" fmla="*/ 2572 w 11"/>
                  <a:gd name="T9" fmla="*/ 13577 h 11"/>
                  <a:gd name="T10" fmla="*/ 15496 w 11"/>
                  <a:gd name="T11" fmla="*/ 25090 h 11"/>
                  <a:gd name="T12" fmla="*/ 35461 w 11"/>
                  <a:gd name="T13" fmla="*/ 13577 h 11"/>
                  <a:gd name="T14" fmla="*/ 15496 w 11"/>
                  <a:gd name="T15" fmla="*/ 0 h 11"/>
                  <a:gd name="T16" fmla="*/ 0 w 11"/>
                  <a:gd name="T17" fmla="*/ 13577 h 11"/>
                  <a:gd name="T18" fmla="*/ 15496 w 11"/>
                  <a:gd name="T19" fmla="*/ 25090 h 11"/>
                  <a:gd name="T20" fmla="*/ 13350 w 11"/>
                  <a:gd name="T21" fmla="*/ 13577 h 11"/>
                  <a:gd name="T22" fmla="*/ 15496 w 11"/>
                  <a:gd name="T23" fmla="*/ 13577 h 11"/>
                  <a:gd name="T24" fmla="*/ 22538 w 11"/>
                  <a:gd name="T25" fmla="*/ 20575 h 11"/>
                  <a:gd name="T26" fmla="*/ 26281 w 11"/>
                  <a:gd name="T27" fmla="*/ 20575 h 11"/>
                  <a:gd name="T28" fmla="*/ 19857 w 11"/>
                  <a:gd name="T29" fmla="*/ 13577 h 11"/>
                  <a:gd name="T30" fmla="*/ 26281 w 11"/>
                  <a:gd name="T31" fmla="*/ 8705 h 11"/>
                  <a:gd name="T32" fmla="*/ 19857 w 11"/>
                  <a:gd name="T33" fmla="*/ 4871 h 11"/>
                  <a:gd name="T34" fmla="*/ 9182 w 11"/>
                  <a:gd name="T35" fmla="*/ 4871 h 11"/>
                  <a:gd name="T36" fmla="*/ 9182 w 11"/>
                  <a:gd name="T37" fmla="*/ 20575 h 11"/>
                  <a:gd name="T38" fmla="*/ 13350 w 11"/>
                  <a:gd name="T39" fmla="*/ 20575 h 11"/>
                  <a:gd name="T40" fmla="*/ 13350 w 11"/>
                  <a:gd name="T41" fmla="*/ 13577 h 11"/>
                  <a:gd name="T42" fmla="*/ 13350 w 11"/>
                  <a:gd name="T43" fmla="*/ 11513 h 11"/>
                  <a:gd name="T44" fmla="*/ 13350 w 11"/>
                  <a:gd name="T45" fmla="*/ 7022 h 11"/>
                  <a:gd name="T46" fmla="*/ 15496 w 11"/>
                  <a:gd name="T47" fmla="*/ 7022 h 11"/>
                  <a:gd name="T48" fmla="*/ 22538 w 11"/>
                  <a:gd name="T49" fmla="*/ 8705 h 11"/>
                  <a:gd name="T50" fmla="*/ 15496 w 11"/>
                  <a:gd name="T51" fmla="*/ 11513 h 11"/>
                  <a:gd name="T52" fmla="*/ 13350 w 11"/>
                  <a:gd name="T53" fmla="*/ 11513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" h="11">
                    <a:moveTo>
                      <a:pt x="1" y="6"/>
                    </a:moveTo>
                    <a:cubicBezTo>
                      <a:pt x="1" y="3"/>
                      <a:pt x="3" y="1"/>
                      <a:pt x="5" y="1"/>
                    </a:cubicBezTo>
                    <a:cubicBezTo>
                      <a:pt x="8" y="1"/>
                      <a:pt x="10" y="3"/>
                      <a:pt x="10" y="6"/>
                    </a:cubicBezTo>
                    <a:cubicBezTo>
                      <a:pt x="10" y="8"/>
                      <a:pt x="8" y="10"/>
                      <a:pt x="5" y="10"/>
                    </a:cubicBezTo>
                    <a:cubicBezTo>
                      <a:pt x="3" y="10"/>
                      <a:pt x="1" y="8"/>
                      <a:pt x="1" y="6"/>
                    </a:cubicBezTo>
                    <a:close/>
                    <a:moveTo>
                      <a:pt x="5" y="11"/>
                    </a:moveTo>
                    <a:cubicBezTo>
                      <a:pt x="8" y="11"/>
                      <a:pt x="11" y="9"/>
                      <a:pt x="11" y="6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lose/>
                    <a:moveTo>
                      <a:pt x="4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8" y="5"/>
                      <a:pt x="8" y="4"/>
                    </a:cubicBezTo>
                    <a:cubicBezTo>
                      <a:pt x="8" y="3"/>
                      <a:pt x="7" y="2"/>
                      <a:pt x="6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lnTo>
                      <a:pt x="4" y="6"/>
                    </a:lnTo>
                    <a:close/>
                    <a:moveTo>
                      <a:pt x="4" y="5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7" y="5"/>
                      <a:pt x="6" y="5"/>
                      <a:pt x="5" y="5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4" name="Freeform 58"/>
              <p:cNvSpPr>
                <a:spLocks noEditPoints="1"/>
              </p:cNvSpPr>
              <p:nvPr userDrawn="1"/>
            </p:nvSpPr>
            <p:spPr bwMode="auto">
              <a:xfrm>
                <a:off x="5431" y="3960"/>
                <a:ext cx="28" cy="26"/>
              </a:xfrm>
              <a:custGeom>
                <a:avLst/>
                <a:gdLst>
                  <a:gd name="T0" fmla="*/ 1932 w 12"/>
                  <a:gd name="T1" fmla="*/ 13577 h 11"/>
                  <a:gd name="T2" fmla="*/ 12451 w 12"/>
                  <a:gd name="T3" fmla="*/ 2061 h 11"/>
                  <a:gd name="T4" fmla="*/ 20340 w 12"/>
                  <a:gd name="T5" fmla="*/ 13577 h 11"/>
                  <a:gd name="T6" fmla="*/ 12451 w 12"/>
                  <a:gd name="T7" fmla="*/ 23532 h 11"/>
                  <a:gd name="T8" fmla="*/ 1932 w 12"/>
                  <a:gd name="T9" fmla="*/ 13577 h 11"/>
                  <a:gd name="T10" fmla="*/ 12451 w 12"/>
                  <a:gd name="T11" fmla="*/ 25090 h 11"/>
                  <a:gd name="T12" fmla="*/ 24544 w 12"/>
                  <a:gd name="T13" fmla="*/ 13577 h 11"/>
                  <a:gd name="T14" fmla="*/ 12451 w 12"/>
                  <a:gd name="T15" fmla="*/ 0 h 11"/>
                  <a:gd name="T16" fmla="*/ 0 w 12"/>
                  <a:gd name="T17" fmla="*/ 13577 h 11"/>
                  <a:gd name="T18" fmla="*/ 12451 w 12"/>
                  <a:gd name="T19" fmla="*/ 25090 h 11"/>
                  <a:gd name="T20" fmla="*/ 10519 w 12"/>
                  <a:gd name="T21" fmla="*/ 13577 h 11"/>
                  <a:gd name="T22" fmla="*/ 12451 w 12"/>
                  <a:gd name="T23" fmla="*/ 13577 h 11"/>
                  <a:gd name="T24" fmla="*/ 16606 w 12"/>
                  <a:gd name="T25" fmla="*/ 20575 h 11"/>
                  <a:gd name="T26" fmla="*/ 18408 w 12"/>
                  <a:gd name="T27" fmla="*/ 20575 h 11"/>
                  <a:gd name="T28" fmla="*/ 13900 w 12"/>
                  <a:gd name="T29" fmla="*/ 13577 h 11"/>
                  <a:gd name="T30" fmla="*/ 16606 w 12"/>
                  <a:gd name="T31" fmla="*/ 8705 h 11"/>
                  <a:gd name="T32" fmla="*/ 12451 w 12"/>
                  <a:gd name="T33" fmla="*/ 7022 h 11"/>
                  <a:gd name="T34" fmla="*/ 7889 w 12"/>
                  <a:gd name="T35" fmla="*/ 7022 h 11"/>
                  <a:gd name="T36" fmla="*/ 7889 w 12"/>
                  <a:gd name="T37" fmla="*/ 20575 h 11"/>
                  <a:gd name="T38" fmla="*/ 10519 w 12"/>
                  <a:gd name="T39" fmla="*/ 20575 h 11"/>
                  <a:gd name="T40" fmla="*/ 10519 w 12"/>
                  <a:gd name="T41" fmla="*/ 13577 h 11"/>
                  <a:gd name="T42" fmla="*/ 10519 w 12"/>
                  <a:gd name="T43" fmla="*/ 11513 h 11"/>
                  <a:gd name="T44" fmla="*/ 10519 w 12"/>
                  <a:gd name="T45" fmla="*/ 7022 h 11"/>
                  <a:gd name="T46" fmla="*/ 12451 w 12"/>
                  <a:gd name="T47" fmla="*/ 7022 h 11"/>
                  <a:gd name="T48" fmla="*/ 13900 w 12"/>
                  <a:gd name="T49" fmla="*/ 8705 h 11"/>
                  <a:gd name="T50" fmla="*/ 12451 w 12"/>
                  <a:gd name="T51" fmla="*/ 11513 h 11"/>
                  <a:gd name="T52" fmla="*/ 10519 w 12"/>
                  <a:gd name="T53" fmla="*/ 11513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" h="11">
                    <a:moveTo>
                      <a:pt x="1" y="6"/>
                    </a:moveTo>
                    <a:cubicBezTo>
                      <a:pt x="1" y="3"/>
                      <a:pt x="3" y="1"/>
                      <a:pt x="6" y="1"/>
                    </a:cubicBezTo>
                    <a:cubicBezTo>
                      <a:pt x="8" y="1"/>
                      <a:pt x="10" y="3"/>
                      <a:pt x="10" y="6"/>
                    </a:cubicBezTo>
                    <a:cubicBezTo>
                      <a:pt x="10" y="8"/>
                      <a:pt x="8" y="10"/>
                      <a:pt x="6" y="10"/>
                    </a:cubicBezTo>
                    <a:cubicBezTo>
                      <a:pt x="3" y="10"/>
                      <a:pt x="1" y="8"/>
                      <a:pt x="1" y="6"/>
                    </a:cubicBezTo>
                    <a:close/>
                    <a:moveTo>
                      <a:pt x="6" y="11"/>
                    </a:moveTo>
                    <a:cubicBezTo>
                      <a:pt x="9" y="11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lose/>
                    <a:moveTo>
                      <a:pt x="5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4"/>
                    </a:cubicBezTo>
                    <a:cubicBezTo>
                      <a:pt x="8" y="3"/>
                      <a:pt x="8" y="3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lnTo>
                      <a:pt x="5" y="6"/>
                    </a:lnTo>
                    <a:close/>
                    <a:moveTo>
                      <a:pt x="5" y="5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7" y="5"/>
                      <a:pt x="7" y="5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5" name="Freeform 59"/>
              <p:cNvSpPr>
                <a:spLocks noEditPoints="1"/>
              </p:cNvSpPr>
              <p:nvPr userDrawn="1"/>
            </p:nvSpPr>
            <p:spPr bwMode="auto">
              <a:xfrm>
                <a:off x="4846" y="3646"/>
                <a:ext cx="334" cy="340"/>
              </a:xfrm>
              <a:custGeom>
                <a:avLst/>
                <a:gdLst>
                  <a:gd name="T0" fmla="*/ 226553 w 142"/>
                  <a:gd name="T1" fmla="*/ 0 h 144"/>
                  <a:gd name="T2" fmla="*/ 88061 w 142"/>
                  <a:gd name="T3" fmla="*/ 0 h 144"/>
                  <a:gd name="T4" fmla="*/ 88061 w 142"/>
                  <a:gd name="T5" fmla="*/ 90787 h 144"/>
                  <a:gd name="T6" fmla="*/ 0 w 142"/>
                  <a:gd name="T7" fmla="*/ 90787 h 144"/>
                  <a:gd name="T8" fmla="*/ 0 w 142"/>
                  <a:gd name="T9" fmla="*/ 237695 h 144"/>
                  <a:gd name="T10" fmla="*/ 88061 w 142"/>
                  <a:gd name="T11" fmla="*/ 237695 h 144"/>
                  <a:gd name="T12" fmla="*/ 88061 w 142"/>
                  <a:gd name="T13" fmla="*/ 328532 h 144"/>
                  <a:gd name="T14" fmla="*/ 226553 w 142"/>
                  <a:gd name="T15" fmla="*/ 328532 h 144"/>
                  <a:gd name="T16" fmla="*/ 226553 w 142"/>
                  <a:gd name="T17" fmla="*/ 237695 h 144"/>
                  <a:gd name="T18" fmla="*/ 313092 w 142"/>
                  <a:gd name="T19" fmla="*/ 237695 h 144"/>
                  <a:gd name="T20" fmla="*/ 313092 w 142"/>
                  <a:gd name="T21" fmla="*/ 90787 h 144"/>
                  <a:gd name="T22" fmla="*/ 226553 w 142"/>
                  <a:gd name="T23" fmla="*/ 90787 h 144"/>
                  <a:gd name="T24" fmla="*/ 226553 w 142"/>
                  <a:gd name="T25" fmla="*/ 0 h 144"/>
                  <a:gd name="T26" fmla="*/ 103949 w 142"/>
                  <a:gd name="T27" fmla="*/ 234735 h 144"/>
                  <a:gd name="T28" fmla="*/ 76895 w 142"/>
                  <a:gd name="T29" fmla="*/ 200838 h 144"/>
                  <a:gd name="T30" fmla="*/ 70128 w 142"/>
                  <a:gd name="T31" fmla="*/ 162322 h 144"/>
                  <a:gd name="T32" fmla="*/ 76895 w 142"/>
                  <a:gd name="T33" fmla="*/ 132246 h 144"/>
                  <a:gd name="T34" fmla="*/ 130234 w 142"/>
                  <a:gd name="T35" fmla="*/ 137091 h 144"/>
                  <a:gd name="T36" fmla="*/ 145419 w 142"/>
                  <a:gd name="T37" fmla="*/ 150582 h 144"/>
                  <a:gd name="T38" fmla="*/ 138655 w 142"/>
                  <a:gd name="T39" fmla="*/ 168919 h 144"/>
                  <a:gd name="T40" fmla="*/ 107550 w 142"/>
                  <a:gd name="T41" fmla="*/ 226322 h 144"/>
                  <a:gd name="T42" fmla="*/ 103949 w 142"/>
                  <a:gd name="T43" fmla="*/ 234735 h 144"/>
                  <a:gd name="T44" fmla="*/ 180866 w 142"/>
                  <a:gd name="T45" fmla="*/ 251241 h 144"/>
                  <a:gd name="T46" fmla="*/ 154564 w 142"/>
                  <a:gd name="T47" fmla="*/ 254842 h 144"/>
                  <a:gd name="T48" fmla="*/ 110737 w 142"/>
                  <a:gd name="T49" fmla="*/ 239802 h 144"/>
                  <a:gd name="T50" fmla="*/ 112236 w 142"/>
                  <a:gd name="T51" fmla="*/ 232695 h 144"/>
                  <a:gd name="T52" fmla="*/ 149674 w 142"/>
                  <a:gd name="T53" fmla="*/ 175910 h 144"/>
                  <a:gd name="T54" fmla="*/ 156441 w 142"/>
                  <a:gd name="T55" fmla="*/ 170959 h 144"/>
                  <a:gd name="T56" fmla="*/ 164949 w 142"/>
                  <a:gd name="T57" fmla="*/ 177582 h 144"/>
                  <a:gd name="T58" fmla="*/ 200358 w 142"/>
                  <a:gd name="T59" fmla="*/ 232695 h 144"/>
                  <a:gd name="T60" fmla="*/ 205043 w 142"/>
                  <a:gd name="T61" fmla="*/ 239802 h 144"/>
                  <a:gd name="T62" fmla="*/ 180866 w 142"/>
                  <a:gd name="T63" fmla="*/ 251241 h 144"/>
                  <a:gd name="T64" fmla="*/ 244500 w 142"/>
                  <a:gd name="T65" fmla="*/ 164062 h 144"/>
                  <a:gd name="T66" fmla="*/ 236197 w 142"/>
                  <a:gd name="T67" fmla="*/ 202881 h 144"/>
                  <a:gd name="T68" fmla="*/ 211810 w 142"/>
                  <a:gd name="T69" fmla="*/ 232695 h 144"/>
                  <a:gd name="T70" fmla="*/ 207129 w 142"/>
                  <a:gd name="T71" fmla="*/ 227833 h 144"/>
                  <a:gd name="T72" fmla="*/ 171184 w 142"/>
                  <a:gd name="T73" fmla="*/ 162322 h 144"/>
                  <a:gd name="T74" fmla="*/ 169691 w 142"/>
                  <a:gd name="T75" fmla="*/ 150582 h 144"/>
                  <a:gd name="T76" fmla="*/ 185603 w 142"/>
                  <a:gd name="T77" fmla="*/ 139143 h 144"/>
                  <a:gd name="T78" fmla="*/ 237735 w 142"/>
                  <a:gd name="T79" fmla="*/ 132246 h 144"/>
                  <a:gd name="T80" fmla="*/ 244500 w 142"/>
                  <a:gd name="T81" fmla="*/ 164062 h 144"/>
                  <a:gd name="T82" fmla="*/ 236197 w 142"/>
                  <a:gd name="T83" fmla="*/ 125623 h 144"/>
                  <a:gd name="T84" fmla="*/ 226553 w 142"/>
                  <a:gd name="T85" fmla="*/ 125623 h 144"/>
                  <a:gd name="T86" fmla="*/ 174061 w 142"/>
                  <a:gd name="T87" fmla="*/ 125623 h 144"/>
                  <a:gd name="T88" fmla="*/ 161397 w 142"/>
                  <a:gd name="T89" fmla="*/ 114190 h 144"/>
                  <a:gd name="T90" fmla="*/ 167670 w 142"/>
                  <a:gd name="T91" fmla="*/ 95854 h 144"/>
                  <a:gd name="T92" fmla="*/ 156441 w 142"/>
                  <a:gd name="T93" fmla="*/ 87179 h 144"/>
                  <a:gd name="T94" fmla="*/ 145419 w 142"/>
                  <a:gd name="T95" fmla="*/ 95854 h 144"/>
                  <a:gd name="T96" fmla="*/ 151695 w 142"/>
                  <a:gd name="T97" fmla="*/ 114190 h 144"/>
                  <a:gd name="T98" fmla="*/ 133758 w 142"/>
                  <a:gd name="T99" fmla="*/ 125623 h 144"/>
                  <a:gd name="T100" fmla="*/ 81630 w 142"/>
                  <a:gd name="T101" fmla="*/ 125623 h 144"/>
                  <a:gd name="T102" fmla="*/ 76895 w 142"/>
                  <a:gd name="T103" fmla="*/ 125623 h 144"/>
                  <a:gd name="T104" fmla="*/ 112236 w 142"/>
                  <a:gd name="T105" fmla="*/ 87179 h 144"/>
                  <a:gd name="T106" fmla="*/ 156441 w 142"/>
                  <a:gd name="T107" fmla="*/ 73315 h 144"/>
                  <a:gd name="T108" fmla="*/ 202376 w 142"/>
                  <a:gd name="T109" fmla="*/ 87179 h 144"/>
                  <a:gd name="T110" fmla="*/ 236197 w 142"/>
                  <a:gd name="T111" fmla="*/ 125623 h 14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42" h="144">
                    <a:moveTo>
                      <a:pt x="103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42" y="104"/>
                      <a:pt x="142" y="104"/>
                      <a:pt x="142" y="104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03" y="40"/>
                      <a:pt x="103" y="40"/>
                      <a:pt x="103" y="40"/>
                    </a:cubicBezTo>
                    <a:lnTo>
                      <a:pt x="103" y="0"/>
                    </a:lnTo>
                    <a:close/>
                    <a:moveTo>
                      <a:pt x="47" y="103"/>
                    </a:moveTo>
                    <a:cubicBezTo>
                      <a:pt x="44" y="103"/>
                      <a:pt x="37" y="92"/>
                      <a:pt x="35" y="88"/>
                    </a:cubicBezTo>
                    <a:cubicBezTo>
                      <a:pt x="33" y="84"/>
                      <a:pt x="32" y="78"/>
                      <a:pt x="32" y="71"/>
                    </a:cubicBezTo>
                    <a:cubicBezTo>
                      <a:pt x="32" y="60"/>
                      <a:pt x="34" y="58"/>
                      <a:pt x="35" y="58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63" y="61"/>
                      <a:pt x="66" y="62"/>
                      <a:pt x="66" y="66"/>
                    </a:cubicBezTo>
                    <a:cubicBezTo>
                      <a:pt x="66" y="69"/>
                      <a:pt x="65" y="70"/>
                      <a:pt x="63" y="74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47" y="102"/>
                      <a:pt x="47" y="103"/>
                      <a:pt x="47" y="103"/>
                    </a:cubicBezTo>
                    <a:close/>
                    <a:moveTo>
                      <a:pt x="82" y="110"/>
                    </a:moveTo>
                    <a:cubicBezTo>
                      <a:pt x="78" y="111"/>
                      <a:pt x="75" y="112"/>
                      <a:pt x="70" y="112"/>
                    </a:cubicBezTo>
                    <a:cubicBezTo>
                      <a:pt x="64" y="112"/>
                      <a:pt x="50" y="108"/>
                      <a:pt x="50" y="105"/>
                    </a:cubicBezTo>
                    <a:cubicBezTo>
                      <a:pt x="50" y="104"/>
                      <a:pt x="50" y="104"/>
                      <a:pt x="51" y="102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69" y="75"/>
                      <a:pt x="70" y="75"/>
                      <a:pt x="71" y="75"/>
                    </a:cubicBezTo>
                    <a:cubicBezTo>
                      <a:pt x="73" y="75"/>
                      <a:pt x="73" y="76"/>
                      <a:pt x="75" y="78"/>
                    </a:cubicBezTo>
                    <a:cubicBezTo>
                      <a:pt x="91" y="102"/>
                      <a:pt x="91" y="102"/>
                      <a:pt x="91" y="102"/>
                    </a:cubicBezTo>
                    <a:cubicBezTo>
                      <a:pt x="92" y="104"/>
                      <a:pt x="93" y="104"/>
                      <a:pt x="93" y="105"/>
                    </a:cubicBezTo>
                    <a:cubicBezTo>
                      <a:pt x="93" y="105"/>
                      <a:pt x="90" y="108"/>
                      <a:pt x="82" y="110"/>
                    </a:cubicBezTo>
                    <a:close/>
                    <a:moveTo>
                      <a:pt x="111" y="72"/>
                    </a:moveTo>
                    <a:cubicBezTo>
                      <a:pt x="111" y="78"/>
                      <a:pt x="110" y="83"/>
                      <a:pt x="107" y="89"/>
                    </a:cubicBezTo>
                    <a:cubicBezTo>
                      <a:pt x="103" y="97"/>
                      <a:pt x="98" y="102"/>
                      <a:pt x="96" y="102"/>
                    </a:cubicBezTo>
                    <a:cubicBezTo>
                      <a:pt x="95" y="102"/>
                      <a:pt x="95" y="102"/>
                      <a:pt x="94" y="100"/>
                    </a:cubicBezTo>
                    <a:cubicBezTo>
                      <a:pt x="78" y="71"/>
                      <a:pt x="78" y="71"/>
                      <a:pt x="78" y="71"/>
                    </a:cubicBezTo>
                    <a:cubicBezTo>
                      <a:pt x="77" y="69"/>
                      <a:pt x="77" y="67"/>
                      <a:pt x="77" y="66"/>
                    </a:cubicBezTo>
                    <a:cubicBezTo>
                      <a:pt x="77" y="62"/>
                      <a:pt x="79" y="61"/>
                      <a:pt x="84" y="61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109" y="58"/>
                      <a:pt x="111" y="65"/>
                      <a:pt x="111" y="72"/>
                    </a:cubicBezTo>
                    <a:close/>
                    <a:moveTo>
                      <a:pt x="107" y="55"/>
                    </a:moveTo>
                    <a:cubicBezTo>
                      <a:pt x="107" y="55"/>
                      <a:pt x="107" y="55"/>
                      <a:pt x="103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6" y="55"/>
                      <a:pt x="73" y="54"/>
                      <a:pt x="73" y="50"/>
                    </a:cubicBezTo>
                    <a:cubicBezTo>
                      <a:pt x="73" y="47"/>
                      <a:pt x="76" y="46"/>
                      <a:pt x="76" y="42"/>
                    </a:cubicBezTo>
                    <a:cubicBezTo>
                      <a:pt x="76" y="40"/>
                      <a:pt x="73" y="38"/>
                      <a:pt x="71" y="38"/>
                    </a:cubicBezTo>
                    <a:cubicBezTo>
                      <a:pt x="68" y="38"/>
                      <a:pt x="66" y="39"/>
                      <a:pt x="66" y="42"/>
                    </a:cubicBezTo>
                    <a:cubicBezTo>
                      <a:pt x="66" y="46"/>
                      <a:pt x="69" y="47"/>
                      <a:pt x="69" y="50"/>
                    </a:cubicBezTo>
                    <a:cubicBezTo>
                      <a:pt x="69" y="55"/>
                      <a:pt x="66" y="55"/>
                      <a:pt x="61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6" y="55"/>
                      <a:pt x="35" y="55"/>
                      <a:pt x="35" y="55"/>
                    </a:cubicBezTo>
                    <a:cubicBezTo>
                      <a:pt x="35" y="50"/>
                      <a:pt x="45" y="41"/>
                      <a:pt x="51" y="38"/>
                    </a:cubicBezTo>
                    <a:cubicBezTo>
                      <a:pt x="56" y="34"/>
                      <a:pt x="63" y="32"/>
                      <a:pt x="71" y="32"/>
                    </a:cubicBezTo>
                    <a:cubicBezTo>
                      <a:pt x="79" y="32"/>
                      <a:pt x="86" y="34"/>
                      <a:pt x="92" y="38"/>
                    </a:cubicBezTo>
                    <a:cubicBezTo>
                      <a:pt x="97" y="41"/>
                      <a:pt x="107" y="51"/>
                      <a:pt x="107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6" name="Freeform 60"/>
              <p:cNvSpPr>
                <a:spLocks/>
              </p:cNvSpPr>
              <p:nvPr userDrawn="1"/>
            </p:nvSpPr>
            <p:spPr bwMode="auto">
              <a:xfrm>
                <a:off x="4955" y="3740"/>
                <a:ext cx="39" cy="25"/>
              </a:xfrm>
              <a:custGeom>
                <a:avLst/>
                <a:gdLst>
                  <a:gd name="T0" fmla="*/ 26114 w 17"/>
                  <a:gd name="T1" fmla="*/ 0 h 10"/>
                  <a:gd name="T2" fmla="*/ 24352 w 17"/>
                  <a:gd name="T3" fmla="*/ 0 h 10"/>
                  <a:gd name="T4" fmla="*/ 0 w 17"/>
                  <a:gd name="T5" fmla="*/ 35470 h 10"/>
                  <a:gd name="T6" fmla="*/ 1585 w 17"/>
                  <a:gd name="T7" fmla="*/ 38595 h 10"/>
                  <a:gd name="T8" fmla="*/ 26114 w 17"/>
                  <a:gd name="T9" fmla="*/ 38595 h 10"/>
                  <a:gd name="T10" fmla="*/ 29752 w 17"/>
                  <a:gd name="T11" fmla="*/ 35470 h 10"/>
                  <a:gd name="T12" fmla="*/ 24352 w 17"/>
                  <a:gd name="T13" fmla="*/ 12238 h 10"/>
                  <a:gd name="T14" fmla="*/ 26114 w 17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0">
                    <a:moveTo>
                      <a:pt x="15" y="0"/>
                    </a:moveTo>
                    <a:cubicBezTo>
                      <a:pt x="15" y="0"/>
                      <a:pt x="15" y="0"/>
                      <a:pt x="14" y="0"/>
                    </a:cubicBezTo>
                    <a:cubicBezTo>
                      <a:pt x="10" y="0"/>
                      <a:pt x="0" y="8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7" y="10"/>
                      <a:pt x="17" y="9"/>
                    </a:cubicBezTo>
                    <a:cubicBezTo>
                      <a:pt x="17" y="9"/>
                      <a:pt x="14" y="7"/>
                      <a:pt x="14" y="3"/>
                    </a:cubicBezTo>
                    <a:cubicBezTo>
                      <a:pt x="14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7" name="Freeform 61"/>
              <p:cNvSpPr>
                <a:spLocks/>
              </p:cNvSpPr>
              <p:nvPr userDrawn="1"/>
            </p:nvSpPr>
            <p:spPr bwMode="auto">
              <a:xfrm>
                <a:off x="5031" y="3740"/>
                <a:ext cx="44" cy="25"/>
              </a:xfrm>
              <a:custGeom>
                <a:avLst/>
                <a:gdLst>
                  <a:gd name="T0" fmla="*/ 8998 w 18"/>
                  <a:gd name="T1" fmla="*/ 0 h 10"/>
                  <a:gd name="T2" fmla="*/ 6209 w 18"/>
                  <a:gd name="T3" fmla="*/ 0 h 10"/>
                  <a:gd name="T4" fmla="*/ 8998 w 18"/>
                  <a:gd name="T5" fmla="*/ 12238 h 10"/>
                  <a:gd name="T6" fmla="*/ 0 w 18"/>
                  <a:gd name="T7" fmla="*/ 35470 h 10"/>
                  <a:gd name="T8" fmla="*/ 6209 w 18"/>
                  <a:gd name="T9" fmla="*/ 38595 h 10"/>
                  <a:gd name="T10" fmla="*/ 53766 w 18"/>
                  <a:gd name="T11" fmla="*/ 38595 h 10"/>
                  <a:gd name="T12" fmla="*/ 56305 w 18"/>
                  <a:gd name="T13" fmla="*/ 35470 h 10"/>
                  <a:gd name="T14" fmla="*/ 8998 w 18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8"/>
                      <a:pt x="0" y="9"/>
                      <a:pt x="0" y="9"/>
                    </a:cubicBezTo>
                    <a:cubicBezTo>
                      <a:pt x="0" y="10"/>
                      <a:pt x="0" y="10"/>
                      <a:pt x="2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8" y="10"/>
                      <a:pt x="18" y="9"/>
                    </a:cubicBezTo>
                    <a:cubicBezTo>
                      <a:pt x="18" y="8"/>
                      <a:pt x="8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8" name="Freeform 62"/>
              <p:cNvSpPr>
                <a:spLocks/>
              </p:cNvSpPr>
              <p:nvPr userDrawn="1"/>
            </p:nvSpPr>
            <p:spPr bwMode="auto">
              <a:xfrm>
                <a:off x="4933" y="3797"/>
                <a:ext cx="55" cy="71"/>
              </a:xfrm>
              <a:custGeom>
                <a:avLst/>
                <a:gdLst>
                  <a:gd name="T0" fmla="*/ 48228 w 23"/>
                  <a:gd name="T1" fmla="*/ 4890 h 30"/>
                  <a:gd name="T2" fmla="*/ 5404 w 23"/>
                  <a:gd name="T3" fmla="*/ 0 h 30"/>
                  <a:gd name="T4" fmla="*/ 0 w 23"/>
                  <a:gd name="T5" fmla="*/ 18798 h 30"/>
                  <a:gd name="T6" fmla="*/ 5404 w 23"/>
                  <a:gd name="T7" fmla="*/ 46181 h 30"/>
                  <a:gd name="T8" fmla="*/ 23765 w 23"/>
                  <a:gd name="T9" fmla="*/ 69923 h 30"/>
                  <a:gd name="T10" fmla="*/ 25408 w 23"/>
                  <a:gd name="T11" fmla="*/ 62738 h 30"/>
                  <a:gd name="T12" fmla="*/ 56829 w 23"/>
                  <a:gd name="T13" fmla="*/ 11573 h 30"/>
                  <a:gd name="T14" fmla="*/ 59115 w 23"/>
                  <a:gd name="T15" fmla="*/ 7062 h 30"/>
                  <a:gd name="T16" fmla="*/ 48228 w 23"/>
                  <a:gd name="T17" fmla="*/ 489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30">
                    <a:moveTo>
                      <a:pt x="19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8"/>
                    </a:cubicBezTo>
                    <a:cubicBezTo>
                      <a:pt x="0" y="12"/>
                      <a:pt x="1" y="16"/>
                      <a:pt x="2" y="20"/>
                    </a:cubicBezTo>
                    <a:cubicBezTo>
                      <a:pt x="3" y="21"/>
                      <a:pt x="7" y="30"/>
                      <a:pt x="9" y="30"/>
                    </a:cubicBezTo>
                    <a:cubicBezTo>
                      <a:pt x="9" y="30"/>
                      <a:pt x="10" y="28"/>
                      <a:pt x="10" y="27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4"/>
                      <a:pt x="23" y="4"/>
                      <a:pt x="23" y="3"/>
                    </a:cubicBezTo>
                    <a:cubicBezTo>
                      <a:pt x="23" y="2"/>
                      <a:pt x="22" y="2"/>
                      <a:pt x="1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9" name="Freeform 63"/>
              <p:cNvSpPr>
                <a:spLocks/>
              </p:cNvSpPr>
              <p:nvPr userDrawn="1"/>
            </p:nvSpPr>
            <p:spPr bwMode="auto">
              <a:xfrm>
                <a:off x="5042" y="3797"/>
                <a:ext cx="52" cy="71"/>
              </a:xfrm>
              <a:custGeom>
                <a:avLst/>
                <a:gdLst>
                  <a:gd name="T0" fmla="*/ 0 w 22"/>
                  <a:gd name="T1" fmla="*/ 7062 h 30"/>
                  <a:gd name="T2" fmla="*/ 4871 w 22"/>
                  <a:gd name="T3" fmla="*/ 11573 h 30"/>
                  <a:gd name="T4" fmla="*/ 27213 w 22"/>
                  <a:gd name="T5" fmla="*/ 61176 h 30"/>
                  <a:gd name="T6" fmla="*/ 32091 w 22"/>
                  <a:gd name="T7" fmla="*/ 69923 h 30"/>
                  <a:gd name="T8" fmla="*/ 45661 w 22"/>
                  <a:gd name="T9" fmla="*/ 46181 h 30"/>
                  <a:gd name="T10" fmla="*/ 50745 w 22"/>
                  <a:gd name="T11" fmla="*/ 13746 h 30"/>
                  <a:gd name="T12" fmla="*/ 45661 w 22"/>
                  <a:gd name="T13" fmla="*/ 0 h 30"/>
                  <a:gd name="T14" fmla="*/ 7022 w 22"/>
                  <a:gd name="T15" fmla="*/ 4890 h 30"/>
                  <a:gd name="T16" fmla="*/ 0 w 22"/>
                  <a:gd name="T17" fmla="*/ 7062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30">
                    <a:moveTo>
                      <a:pt x="0" y="3"/>
                    </a:moveTo>
                    <a:cubicBezTo>
                      <a:pt x="0" y="3"/>
                      <a:pt x="0" y="3"/>
                      <a:pt x="2" y="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9" y="23"/>
                      <a:pt x="20" y="20"/>
                    </a:cubicBezTo>
                    <a:cubicBezTo>
                      <a:pt x="22" y="16"/>
                      <a:pt x="22" y="11"/>
                      <a:pt x="22" y="6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0" name="Freeform 64"/>
              <p:cNvSpPr>
                <a:spLocks/>
              </p:cNvSpPr>
              <p:nvPr userDrawn="1"/>
            </p:nvSpPr>
            <p:spPr bwMode="auto">
              <a:xfrm>
                <a:off x="4983" y="3842"/>
                <a:ext cx="61" cy="54"/>
              </a:xfrm>
              <a:custGeom>
                <a:avLst/>
                <a:gdLst>
                  <a:gd name="T0" fmla="*/ 32004 w 26"/>
                  <a:gd name="T1" fmla="*/ 4712 h 23"/>
                  <a:gd name="T2" fmla="*/ 28513 w 26"/>
                  <a:gd name="T3" fmla="*/ 0 h 23"/>
                  <a:gd name="T4" fmla="*/ 25883 w 26"/>
                  <a:gd name="T5" fmla="*/ 4712 h 23"/>
                  <a:gd name="T6" fmla="*/ 2004 w 26"/>
                  <a:gd name="T7" fmla="*/ 37037 h 23"/>
                  <a:gd name="T8" fmla="*/ 0 w 26"/>
                  <a:gd name="T9" fmla="*/ 41723 h 23"/>
                  <a:gd name="T10" fmla="*/ 28513 w 26"/>
                  <a:gd name="T11" fmla="*/ 49919 h 23"/>
                  <a:gd name="T12" fmla="*/ 56024 w 26"/>
                  <a:gd name="T13" fmla="*/ 43238 h 23"/>
                  <a:gd name="T14" fmla="*/ 54020 w 26"/>
                  <a:gd name="T15" fmla="*/ 37037 h 23"/>
                  <a:gd name="T16" fmla="*/ 32004 w 26"/>
                  <a:gd name="T17" fmla="*/ 47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23">
                    <a:moveTo>
                      <a:pt x="15" y="2"/>
                    </a:moveTo>
                    <a:cubicBezTo>
                      <a:pt x="14" y="1"/>
                      <a:pt x="14" y="0"/>
                      <a:pt x="13" y="0"/>
                    </a:cubicBezTo>
                    <a:cubicBezTo>
                      <a:pt x="13" y="0"/>
                      <a:pt x="13" y="1"/>
                      <a:pt x="12" y="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5" y="23"/>
                      <a:pt x="13" y="23"/>
                    </a:cubicBezTo>
                    <a:cubicBezTo>
                      <a:pt x="17" y="23"/>
                      <a:pt x="26" y="22"/>
                      <a:pt x="26" y="20"/>
                    </a:cubicBezTo>
                    <a:cubicBezTo>
                      <a:pt x="26" y="20"/>
                      <a:pt x="26" y="19"/>
                      <a:pt x="25" y="17"/>
                    </a:cubicBez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1" name="Freeform 65"/>
              <p:cNvSpPr>
                <a:spLocks noEditPoints="1"/>
              </p:cNvSpPr>
              <p:nvPr userDrawn="1"/>
            </p:nvSpPr>
            <p:spPr bwMode="auto">
              <a:xfrm>
                <a:off x="5227" y="3648"/>
                <a:ext cx="273" cy="342"/>
              </a:xfrm>
              <a:custGeom>
                <a:avLst/>
                <a:gdLst>
                  <a:gd name="T0" fmla="*/ 254132 w 115"/>
                  <a:gd name="T1" fmla="*/ 0 h 145"/>
                  <a:gd name="T2" fmla="*/ 254132 w 115"/>
                  <a:gd name="T3" fmla="*/ 0 h 145"/>
                  <a:gd name="T4" fmla="*/ 141072 w 115"/>
                  <a:gd name="T5" fmla="*/ 24829 h 145"/>
                  <a:gd name="T6" fmla="*/ 24136 w 115"/>
                  <a:gd name="T7" fmla="*/ 0 h 145"/>
                  <a:gd name="T8" fmla="*/ 21247 w 115"/>
                  <a:gd name="T9" fmla="*/ 0 h 145"/>
                  <a:gd name="T10" fmla="*/ 0 w 115"/>
                  <a:gd name="T11" fmla="*/ 90210 h 145"/>
                  <a:gd name="T12" fmla="*/ 141072 w 115"/>
                  <a:gd name="T13" fmla="*/ 327582 h 145"/>
                  <a:gd name="T14" fmla="*/ 143175 w 115"/>
                  <a:gd name="T15" fmla="*/ 327582 h 145"/>
                  <a:gd name="T16" fmla="*/ 275253 w 115"/>
                  <a:gd name="T17" fmla="*/ 101598 h 145"/>
                  <a:gd name="T18" fmla="*/ 254132 w 115"/>
                  <a:gd name="T19" fmla="*/ 0 h 145"/>
                  <a:gd name="T20" fmla="*/ 143175 w 115"/>
                  <a:gd name="T21" fmla="*/ 302481 h 145"/>
                  <a:gd name="T22" fmla="*/ 143175 w 115"/>
                  <a:gd name="T23" fmla="*/ 302481 h 145"/>
                  <a:gd name="T24" fmla="*/ 24136 w 115"/>
                  <a:gd name="T25" fmla="*/ 99496 h 145"/>
                  <a:gd name="T26" fmla="*/ 36174 w 115"/>
                  <a:gd name="T27" fmla="*/ 31688 h 145"/>
                  <a:gd name="T28" fmla="*/ 36174 w 115"/>
                  <a:gd name="T29" fmla="*/ 31688 h 145"/>
                  <a:gd name="T30" fmla="*/ 141072 w 115"/>
                  <a:gd name="T31" fmla="*/ 49913 h 145"/>
                  <a:gd name="T32" fmla="*/ 237111 w 115"/>
                  <a:gd name="T33" fmla="*/ 31688 h 145"/>
                  <a:gd name="T34" fmla="*/ 239293 w 115"/>
                  <a:gd name="T35" fmla="*/ 31688 h 145"/>
                  <a:gd name="T36" fmla="*/ 251143 w 115"/>
                  <a:gd name="T37" fmla="*/ 106428 h 145"/>
                  <a:gd name="T38" fmla="*/ 143175 w 115"/>
                  <a:gd name="T39" fmla="*/ 302481 h 1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5" h="145"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86" y="9"/>
                      <a:pt x="76" y="11"/>
                      <a:pt x="59" y="11"/>
                    </a:cubicBezTo>
                    <a:cubicBezTo>
                      <a:pt x="38" y="11"/>
                      <a:pt x="25" y="8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84"/>
                      <a:pt x="22" y="122"/>
                      <a:pt x="59" y="145"/>
                    </a:cubicBezTo>
                    <a:cubicBezTo>
                      <a:pt x="60" y="145"/>
                      <a:pt x="60" y="145"/>
                      <a:pt x="60" y="145"/>
                    </a:cubicBezTo>
                    <a:cubicBezTo>
                      <a:pt x="94" y="124"/>
                      <a:pt x="115" y="88"/>
                      <a:pt x="115" y="45"/>
                    </a:cubicBezTo>
                    <a:cubicBezTo>
                      <a:pt x="115" y="29"/>
                      <a:pt x="113" y="16"/>
                      <a:pt x="106" y="0"/>
                    </a:cubicBezTo>
                    <a:close/>
                    <a:moveTo>
                      <a:pt x="60" y="134"/>
                    </a:moveTo>
                    <a:cubicBezTo>
                      <a:pt x="60" y="134"/>
                      <a:pt x="60" y="134"/>
                      <a:pt x="60" y="134"/>
                    </a:cubicBezTo>
                    <a:cubicBezTo>
                      <a:pt x="30" y="111"/>
                      <a:pt x="10" y="83"/>
                      <a:pt x="10" y="44"/>
                    </a:cubicBezTo>
                    <a:cubicBezTo>
                      <a:pt x="10" y="34"/>
                      <a:pt x="12" y="25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29" y="18"/>
                      <a:pt x="44" y="22"/>
                      <a:pt x="59" y="22"/>
                    </a:cubicBezTo>
                    <a:cubicBezTo>
                      <a:pt x="78" y="22"/>
                      <a:pt x="92" y="17"/>
                      <a:pt x="99" y="14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3" y="21"/>
                      <a:pt x="105" y="35"/>
                      <a:pt x="105" y="47"/>
                    </a:cubicBezTo>
                    <a:cubicBezTo>
                      <a:pt x="105" y="84"/>
                      <a:pt x="90" y="110"/>
                      <a:pt x="60" y="1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2" name="Freeform 66"/>
              <p:cNvSpPr>
                <a:spLocks noEditPoints="1"/>
              </p:cNvSpPr>
              <p:nvPr userDrawn="1"/>
            </p:nvSpPr>
            <p:spPr bwMode="auto">
              <a:xfrm>
                <a:off x="5268" y="3698"/>
                <a:ext cx="194" cy="250"/>
              </a:xfrm>
              <a:custGeom>
                <a:avLst/>
                <a:gdLst>
                  <a:gd name="T0" fmla="*/ 97185 w 82"/>
                  <a:gd name="T1" fmla="*/ 13434 h 106"/>
                  <a:gd name="T2" fmla="*/ 7048 w 82"/>
                  <a:gd name="T3" fmla="*/ 0 h 106"/>
                  <a:gd name="T4" fmla="*/ 100007 w 82"/>
                  <a:gd name="T5" fmla="*/ 239583 h 106"/>
                  <a:gd name="T6" fmla="*/ 190425 w 82"/>
                  <a:gd name="T7" fmla="*/ 54368 h 106"/>
                  <a:gd name="T8" fmla="*/ 183434 w 82"/>
                  <a:gd name="T9" fmla="*/ 0 h 106"/>
                  <a:gd name="T10" fmla="*/ 88353 w 82"/>
                  <a:gd name="T11" fmla="*/ 216375 h 106"/>
                  <a:gd name="T12" fmla="*/ 88353 w 82"/>
                  <a:gd name="T13" fmla="*/ 196009 h 106"/>
                  <a:gd name="T14" fmla="*/ 90513 w 82"/>
                  <a:gd name="T15" fmla="*/ 209811 h 106"/>
                  <a:gd name="T16" fmla="*/ 100007 w 82"/>
                  <a:gd name="T17" fmla="*/ 223245 h 106"/>
                  <a:gd name="T18" fmla="*/ 93335 w 82"/>
                  <a:gd name="T19" fmla="*/ 184691 h 106"/>
                  <a:gd name="T20" fmla="*/ 104138 w 82"/>
                  <a:gd name="T21" fmla="*/ 196009 h 106"/>
                  <a:gd name="T22" fmla="*/ 109118 w 82"/>
                  <a:gd name="T23" fmla="*/ 196009 h 106"/>
                  <a:gd name="T24" fmla="*/ 109118 w 82"/>
                  <a:gd name="T25" fmla="*/ 194465 h 106"/>
                  <a:gd name="T26" fmla="*/ 86287 w 82"/>
                  <a:gd name="T27" fmla="*/ 149387 h 106"/>
                  <a:gd name="T28" fmla="*/ 86287 w 82"/>
                  <a:gd name="T29" fmla="*/ 153035 h 106"/>
                  <a:gd name="T30" fmla="*/ 109118 w 82"/>
                  <a:gd name="T31" fmla="*/ 196009 h 106"/>
                  <a:gd name="T32" fmla="*/ 93335 w 82"/>
                  <a:gd name="T33" fmla="*/ 144557 h 106"/>
                  <a:gd name="T34" fmla="*/ 104138 w 82"/>
                  <a:gd name="T35" fmla="*/ 162809 h 106"/>
                  <a:gd name="T36" fmla="*/ 112068 w 82"/>
                  <a:gd name="T37" fmla="*/ 159870 h 106"/>
                  <a:gd name="T38" fmla="*/ 102072 w 82"/>
                  <a:gd name="T39" fmla="*/ 139613 h 106"/>
                  <a:gd name="T40" fmla="*/ 69613 w 82"/>
                  <a:gd name="T41" fmla="*/ 119828 h 106"/>
                  <a:gd name="T42" fmla="*/ 76796 w 82"/>
                  <a:gd name="T43" fmla="*/ 111200 h 106"/>
                  <a:gd name="T44" fmla="*/ 112068 w 82"/>
                  <a:gd name="T45" fmla="*/ 159870 h 106"/>
                  <a:gd name="T46" fmla="*/ 86287 w 82"/>
                  <a:gd name="T47" fmla="*/ 96531 h 106"/>
                  <a:gd name="T48" fmla="*/ 104138 w 82"/>
                  <a:gd name="T49" fmla="*/ 119828 h 106"/>
                  <a:gd name="T50" fmla="*/ 81390 w 82"/>
                  <a:gd name="T51" fmla="*/ 99479 h 106"/>
                  <a:gd name="T52" fmla="*/ 112068 w 82"/>
                  <a:gd name="T53" fmla="*/ 101583 h 106"/>
                  <a:gd name="T54" fmla="*/ 71747 w 82"/>
                  <a:gd name="T55" fmla="*/ 88149 h 106"/>
                  <a:gd name="T56" fmla="*/ 74730 w 82"/>
                  <a:gd name="T57" fmla="*/ 33731 h 106"/>
                  <a:gd name="T58" fmla="*/ 95025 w 82"/>
                  <a:gd name="T59" fmla="*/ 45118 h 106"/>
                  <a:gd name="T60" fmla="*/ 76796 w 82"/>
                  <a:gd name="T61" fmla="*/ 47870 h 106"/>
                  <a:gd name="T62" fmla="*/ 81390 w 82"/>
                  <a:gd name="T63" fmla="*/ 56465 h 106"/>
                  <a:gd name="T64" fmla="*/ 64687 w 82"/>
                  <a:gd name="T65" fmla="*/ 56465 h 106"/>
                  <a:gd name="T66" fmla="*/ 112068 w 82"/>
                  <a:gd name="T67" fmla="*/ 117703 h 106"/>
                  <a:gd name="T68" fmla="*/ 109118 w 82"/>
                  <a:gd name="T69" fmla="*/ 67785 h 106"/>
                  <a:gd name="T70" fmla="*/ 86287 w 82"/>
                  <a:gd name="T71" fmla="*/ 63340 h 106"/>
                  <a:gd name="T72" fmla="*/ 95025 w 82"/>
                  <a:gd name="T73" fmla="*/ 56465 h 106"/>
                  <a:gd name="T74" fmla="*/ 100007 w 82"/>
                  <a:gd name="T75" fmla="*/ 56465 h 106"/>
                  <a:gd name="T76" fmla="*/ 102072 w 82"/>
                  <a:gd name="T77" fmla="*/ 54368 h 106"/>
                  <a:gd name="T78" fmla="*/ 97185 w 82"/>
                  <a:gd name="T79" fmla="*/ 51675 h 106"/>
                  <a:gd name="T80" fmla="*/ 88353 w 82"/>
                  <a:gd name="T81" fmla="*/ 31684 h 106"/>
                  <a:gd name="T82" fmla="*/ 88353 w 82"/>
                  <a:gd name="T83" fmla="*/ 24821 h 106"/>
                  <a:gd name="T84" fmla="*/ 102072 w 82"/>
                  <a:gd name="T85" fmla="*/ 29637 h 106"/>
                  <a:gd name="T86" fmla="*/ 109118 w 82"/>
                  <a:gd name="T87" fmla="*/ 45118 h 106"/>
                  <a:gd name="T88" fmla="*/ 118747 w 82"/>
                  <a:gd name="T89" fmla="*/ 38243 h 106"/>
                  <a:gd name="T90" fmla="*/ 132370 w 82"/>
                  <a:gd name="T91" fmla="*/ 43071 h 1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2" h="106">
                    <a:moveTo>
                      <a:pt x="79" y="0"/>
                    </a:moveTo>
                    <a:cubicBezTo>
                      <a:pt x="67" y="4"/>
                      <a:pt x="58" y="6"/>
                      <a:pt x="42" y="6"/>
                    </a:cubicBezTo>
                    <a:cubicBezTo>
                      <a:pt x="29" y="6"/>
                      <a:pt x="18" y="5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0"/>
                      <a:pt x="0" y="15"/>
                      <a:pt x="0" y="22"/>
                    </a:cubicBezTo>
                    <a:cubicBezTo>
                      <a:pt x="0" y="57"/>
                      <a:pt x="16" y="85"/>
                      <a:pt x="43" y="106"/>
                    </a:cubicBezTo>
                    <a:cubicBezTo>
                      <a:pt x="43" y="106"/>
                      <a:pt x="43" y="106"/>
                      <a:pt x="43" y="106"/>
                    </a:cubicBezTo>
                    <a:cubicBezTo>
                      <a:pt x="70" y="83"/>
                      <a:pt x="82" y="59"/>
                      <a:pt x="82" y="24"/>
                    </a:cubicBezTo>
                    <a:cubicBezTo>
                      <a:pt x="82" y="16"/>
                      <a:pt x="81" y="9"/>
                      <a:pt x="79" y="1"/>
                    </a:cubicBezTo>
                    <a:lnTo>
                      <a:pt x="79" y="0"/>
                    </a:lnTo>
                    <a:close/>
                    <a:moveTo>
                      <a:pt x="39" y="93"/>
                    </a:moveTo>
                    <a:cubicBezTo>
                      <a:pt x="39" y="94"/>
                      <a:pt x="39" y="96"/>
                      <a:pt x="38" y="96"/>
                    </a:cubicBezTo>
                    <a:cubicBezTo>
                      <a:pt x="37" y="96"/>
                      <a:pt x="36" y="95"/>
                      <a:pt x="36" y="92"/>
                    </a:cubicBezTo>
                    <a:cubicBezTo>
                      <a:pt x="36" y="90"/>
                      <a:pt x="37" y="88"/>
                      <a:pt x="38" y="87"/>
                    </a:cubicBezTo>
                    <a:cubicBezTo>
                      <a:pt x="39" y="92"/>
                      <a:pt x="39" y="92"/>
                      <a:pt x="39" y="92"/>
                    </a:cubicBezTo>
                    <a:lnTo>
                      <a:pt x="39" y="93"/>
                    </a:lnTo>
                    <a:close/>
                    <a:moveTo>
                      <a:pt x="45" y="95"/>
                    </a:moveTo>
                    <a:cubicBezTo>
                      <a:pt x="45" y="98"/>
                      <a:pt x="44" y="99"/>
                      <a:pt x="43" y="99"/>
                    </a:cubicBezTo>
                    <a:cubicBezTo>
                      <a:pt x="41" y="99"/>
                      <a:pt x="41" y="97"/>
                      <a:pt x="40" y="96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42" y="82"/>
                      <a:pt x="43" y="83"/>
                      <a:pt x="44" y="84"/>
                    </a:cubicBezTo>
                    <a:cubicBezTo>
                      <a:pt x="45" y="85"/>
                      <a:pt x="44" y="86"/>
                      <a:pt x="45" y="87"/>
                    </a:cubicBezTo>
                    <a:lnTo>
                      <a:pt x="45" y="95"/>
                    </a:lnTo>
                    <a:close/>
                    <a:moveTo>
                      <a:pt x="47" y="87"/>
                    </a:moveTo>
                    <a:cubicBezTo>
                      <a:pt x="47" y="87"/>
                      <a:pt x="47" y="87"/>
                      <a:pt x="47" y="87"/>
                    </a:cubicBezTo>
                    <a:cubicBezTo>
                      <a:pt x="47" y="86"/>
                      <a:pt x="47" y="86"/>
                      <a:pt x="47" y="86"/>
                    </a:cubicBezTo>
                    <a:cubicBezTo>
                      <a:pt x="47" y="78"/>
                      <a:pt x="33" y="80"/>
                      <a:pt x="33" y="72"/>
                    </a:cubicBezTo>
                    <a:cubicBezTo>
                      <a:pt x="33" y="69"/>
                      <a:pt x="35" y="67"/>
                      <a:pt x="37" y="66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7"/>
                      <a:pt x="37" y="68"/>
                      <a:pt x="37" y="68"/>
                    </a:cubicBezTo>
                    <a:cubicBezTo>
                      <a:pt x="37" y="76"/>
                      <a:pt x="51" y="73"/>
                      <a:pt x="51" y="82"/>
                    </a:cubicBezTo>
                    <a:cubicBezTo>
                      <a:pt x="51" y="85"/>
                      <a:pt x="49" y="86"/>
                      <a:pt x="47" y="87"/>
                    </a:cubicBezTo>
                    <a:close/>
                    <a:moveTo>
                      <a:pt x="40" y="69"/>
                    </a:moveTo>
                    <a:cubicBezTo>
                      <a:pt x="40" y="64"/>
                      <a:pt x="40" y="64"/>
                      <a:pt x="40" y="64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72"/>
                      <a:pt x="45" y="72"/>
                      <a:pt x="45" y="72"/>
                    </a:cubicBezTo>
                    <a:lnTo>
                      <a:pt x="40" y="69"/>
                    </a:lnTo>
                    <a:close/>
                    <a:moveTo>
                      <a:pt x="48" y="71"/>
                    </a:moveTo>
                    <a:cubicBezTo>
                      <a:pt x="48" y="65"/>
                      <a:pt x="48" y="65"/>
                      <a:pt x="48" y="65"/>
                    </a:cubicBezTo>
                    <a:cubicBezTo>
                      <a:pt x="48" y="63"/>
                      <a:pt x="47" y="62"/>
                      <a:pt x="44" y="62"/>
                    </a:cubicBezTo>
                    <a:cubicBezTo>
                      <a:pt x="43" y="62"/>
                      <a:pt x="40" y="62"/>
                      <a:pt x="38" y="62"/>
                    </a:cubicBezTo>
                    <a:cubicBezTo>
                      <a:pt x="34" y="61"/>
                      <a:pt x="30" y="57"/>
                      <a:pt x="30" y="53"/>
                    </a:cubicBezTo>
                    <a:cubicBezTo>
                      <a:pt x="30" y="51"/>
                      <a:pt x="31" y="50"/>
                      <a:pt x="33" y="48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5" y="62"/>
                      <a:pt x="54" y="53"/>
                      <a:pt x="54" y="64"/>
                    </a:cubicBezTo>
                    <a:cubicBezTo>
                      <a:pt x="54" y="68"/>
                      <a:pt x="51" y="70"/>
                      <a:pt x="48" y="71"/>
                    </a:cubicBezTo>
                    <a:close/>
                    <a:moveTo>
                      <a:pt x="35" y="44"/>
                    </a:moveTo>
                    <a:cubicBezTo>
                      <a:pt x="35" y="43"/>
                      <a:pt x="36" y="43"/>
                      <a:pt x="37" y="43"/>
                    </a:cubicBezTo>
                    <a:cubicBezTo>
                      <a:pt x="39" y="43"/>
                      <a:pt x="42" y="43"/>
                      <a:pt x="45" y="44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0" y="52"/>
                      <a:pt x="35" y="52"/>
                      <a:pt x="35" y="44"/>
                    </a:cubicBezTo>
                    <a:close/>
                    <a:moveTo>
                      <a:pt x="48" y="52"/>
                    </a:move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1"/>
                      <a:pt x="48" y="41"/>
                      <a:pt x="41" y="40"/>
                    </a:cubicBezTo>
                    <a:cubicBezTo>
                      <a:pt x="38" y="40"/>
                      <a:pt x="34" y="40"/>
                      <a:pt x="31" y="39"/>
                    </a:cubicBezTo>
                    <a:cubicBezTo>
                      <a:pt x="24" y="37"/>
                      <a:pt x="20" y="32"/>
                      <a:pt x="20" y="26"/>
                    </a:cubicBezTo>
                    <a:cubicBezTo>
                      <a:pt x="20" y="20"/>
                      <a:pt x="25" y="15"/>
                      <a:pt x="32" y="15"/>
                    </a:cubicBezTo>
                    <a:cubicBezTo>
                      <a:pt x="34" y="15"/>
                      <a:pt x="36" y="15"/>
                      <a:pt x="38" y="16"/>
                    </a:cubicBezTo>
                    <a:cubicBezTo>
                      <a:pt x="40" y="17"/>
                      <a:pt x="41" y="20"/>
                      <a:pt x="41" y="20"/>
                    </a:cubicBezTo>
                    <a:cubicBezTo>
                      <a:pt x="41" y="21"/>
                      <a:pt x="40" y="21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3"/>
                      <a:pt x="39" y="23"/>
                      <a:pt x="39" y="24"/>
                    </a:cubicBezTo>
                    <a:cubicBezTo>
                      <a:pt x="39" y="25"/>
                      <a:pt x="38" y="25"/>
                      <a:pt x="35" y="25"/>
                    </a:cubicBezTo>
                    <a:cubicBezTo>
                      <a:pt x="32" y="25"/>
                      <a:pt x="31" y="24"/>
                      <a:pt x="29" y="24"/>
                    </a:cubicBezTo>
                    <a:cubicBezTo>
                      <a:pt x="28" y="24"/>
                      <a:pt x="28" y="25"/>
                      <a:pt x="28" y="25"/>
                    </a:cubicBezTo>
                    <a:cubicBezTo>
                      <a:pt x="28" y="35"/>
                      <a:pt x="56" y="27"/>
                      <a:pt x="56" y="43"/>
                    </a:cubicBezTo>
                    <a:cubicBezTo>
                      <a:pt x="56" y="48"/>
                      <a:pt x="53" y="51"/>
                      <a:pt x="48" y="52"/>
                    </a:cubicBezTo>
                    <a:close/>
                    <a:moveTo>
                      <a:pt x="56" y="21"/>
                    </a:moveTo>
                    <a:cubicBezTo>
                      <a:pt x="47" y="30"/>
                      <a:pt x="47" y="30"/>
                      <a:pt x="47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3" y="29"/>
                      <a:pt x="42" y="28"/>
                      <a:pt x="37" y="28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40" y="27"/>
                      <a:pt x="40" y="25"/>
                      <a:pt x="41" y="25"/>
                    </a:cubicBezTo>
                    <a:cubicBezTo>
                      <a:pt x="41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4" y="25"/>
                      <a:pt x="44" y="24"/>
                      <a:pt x="44" y="24"/>
                    </a:cubicBezTo>
                    <a:cubicBezTo>
                      <a:pt x="44" y="23"/>
                      <a:pt x="44" y="23"/>
                      <a:pt x="43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7" y="13"/>
                      <a:pt x="37" y="13"/>
                      <a:pt x="37" y="12"/>
                    </a:cubicBezTo>
                    <a:cubicBezTo>
                      <a:pt x="37" y="11"/>
                      <a:pt x="38" y="11"/>
                      <a:pt x="38" y="11"/>
                    </a:cubicBezTo>
                    <a:cubicBezTo>
                      <a:pt x="39" y="11"/>
                      <a:pt x="39" y="11"/>
                      <a:pt x="40" y="12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6" y="14"/>
                      <a:pt x="46" y="14"/>
                      <a:pt x="46" y="16"/>
                    </a:cubicBezTo>
                    <a:cubicBezTo>
                      <a:pt x="46" y="20"/>
                      <a:pt x="46" y="20"/>
                      <a:pt x="47" y="20"/>
                    </a:cubicBezTo>
                    <a:cubicBezTo>
                      <a:pt x="47" y="20"/>
                      <a:pt x="47" y="20"/>
                      <a:pt x="49" y="19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3" y="16"/>
                      <a:pt x="54" y="16"/>
                    </a:cubicBezTo>
                    <a:cubicBezTo>
                      <a:pt x="55" y="16"/>
                      <a:pt x="57" y="17"/>
                      <a:pt x="57" y="19"/>
                    </a:cubicBezTo>
                    <a:cubicBezTo>
                      <a:pt x="57" y="19"/>
                      <a:pt x="57" y="20"/>
                      <a:pt x="56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3" name="Freeform 67"/>
              <p:cNvSpPr>
                <a:spLocks/>
              </p:cNvSpPr>
              <p:nvPr userDrawn="1"/>
            </p:nvSpPr>
            <p:spPr bwMode="auto">
              <a:xfrm>
                <a:off x="5351" y="3738"/>
                <a:ext cx="6" cy="5"/>
              </a:xfrm>
              <a:custGeom>
                <a:avLst/>
                <a:gdLst>
                  <a:gd name="T0" fmla="*/ 1024 w 3"/>
                  <a:gd name="T1" fmla="*/ 8125 h 2"/>
                  <a:gd name="T2" fmla="*/ 1536 w 3"/>
                  <a:gd name="T3" fmla="*/ 4895 h 2"/>
                  <a:gd name="T4" fmla="*/ 1536 w 3"/>
                  <a:gd name="T5" fmla="*/ 4895 h 2"/>
                  <a:gd name="T6" fmla="*/ 0 w 3"/>
                  <a:gd name="T7" fmla="*/ 0 h 2"/>
                  <a:gd name="T8" fmla="*/ 1024 w 3"/>
                  <a:gd name="T9" fmla="*/ 812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pic>
        <p:nvPicPr>
          <p:cNvPr id="1078" name="Picture 54" descr="EMI-Refresh-09-BG-Frame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>
            <a:grpSpLocks/>
          </p:cNvGrpSpPr>
          <p:nvPr userDrawn="1"/>
        </p:nvGrpSpPr>
        <p:grpSpPr bwMode="auto">
          <a:xfrm>
            <a:off x="616454" y="533400"/>
            <a:ext cx="3549412" cy="726821"/>
            <a:chOff x="3264" y="109"/>
            <a:chExt cx="2305" cy="472"/>
          </a:xfrm>
        </p:grpSpPr>
        <p:pic>
          <p:nvPicPr>
            <p:cNvPr id="51" name="Picture 3" descr="BCBSIL_1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71"/>
            <a:stretch>
              <a:fillRect/>
            </a:stretch>
          </p:blipFill>
          <p:spPr bwMode="auto">
            <a:xfrm>
              <a:off x="3264" y="185"/>
              <a:ext cx="761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4" descr="BCBSOK_2lines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72"/>
            <a:stretch>
              <a:fillRect/>
            </a:stretch>
          </p:blipFill>
          <p:spPr bwMode="auto">
            <a:xfrm>
              <a:off x="4032" y="109"/>
              <a:ext cx="1537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7663" indent="-34766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55663" indent="-276225" algn="l" rtl="0" eaLnBrk="0" fontAlgn="base" hangingPunct="0">
        <a:spcBef>
          <a:spcPct val="4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320800" indent="-29210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770063" indent="-276225" algn="l" rtl="0" eaLnBrk="0" fontAlgn="base" hangingPunct="0">
        <a:spcBef>
          <a:spcPct val="4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19313" indent="-23495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5pPr>
      <a:lvl6pPr marL="2576513" indent="-234950" algn="l" rtl="0" fontAlgn="base">
        <a:spcBef>
          <a:spcPct val="40000"/>
        </a:spcBef>
        <a:spcAft>
          <a:spcPct val="0"/>
        </a:spcAft>
        <a:buClr>
          <a:schemeClr val="folHlink"/>
        </a:buClr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6pPr>
      <a:lvl7pPr marL="3033713" indent="-234950" algn="l" rtl="0" fontAlgn="base">
        <a:spcBef>
          <a:spcPct val="40000"/>
        </a:spcBef>
        <a:spcAft>
          <a:spcPct val="0"/>
        </a:spcAft>
        <a:buClr>
          <a:schemeClr val="folHlink"/>
        </a:buClr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7pPr>
      <a:lvl8pPr marL="3490913" indent="-234950" algn="l" rtl="0" fontAlgn="base">
        <a:spcBef>
          <a:spcPct val="40000"/>
        </a:spcBef>
        <a:spcAft>
          <a:spcPct val="0"/>
        </a:spcAft>
        <a:buClr>
          <a:schemeClr val="folHlink"/>
        </a:buClr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8pPr>
      <a:lvl9pPr marL="3948113" indent="-234950" algn="l" rtl="0" fontAlgn="base">
        <a:spcBef>
          <a:spcPct val="40000"/>
        </a:spcBef>
        <a:spcAft>
          <a:spcPct val="0"/>
        </a:spcAft>
        <a:buClr>
          <a:schemeClr val="folHlink"/>
        </a:buClr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MedSupp_Masthead_Ban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95588"/>
            <a:ext cx="7761288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214688"/>
            <a:ext cx="723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74756" name="Group 25"/>
          <p:cNvGrpSpPr>
            <a:grpSpLocks/>
          </p:cNvGrpSpPr>
          <p:nvPr userDrawn="1"/>
        </p:nvGrpSpPr>
        <p:grpSpPr bwMode="auto">
          <a:xfrm>
            <a:off x="5483225" y="273050"/>
            <a:ext cx="3300413" cy="347663"/>
            <a:chOff x="240" y="3868"/>
            <a:chExt cx="2398" cy="250"/>
          </a:xfrm>
        </p:grpSpPr>
        <p:sp>
          <p:nvSpPr>
            <p:cNvPr id="74757" name="Freeform 26"/>
            <p:cNvSpPr>
              <a:spLocks noEditPoints="1"/>
            </p:cNvSpPr>
            <p:nvPr/>
          </p:nvSpPr>
          <p:spPr bwMode="auto">
            <a:xfrm>
              <a:off x="797" y="3944"/>
              <a:ext cx="78" cy="89"/>
            </a:xfrm>
            <a:custGeom>
              <a:avLst/>
              <a:gdLst>
                <a:gd name="T0" fmla="*/ 0 w 47"/>
                <a:gd name="T1" fmla="*/ 5583 h 53"/>
                <a:gd name="T2" fmla="*/ 692 w 47"/>
                <a:gd name="T3" fmla="*/ 5583 h 53"/>
                <a:gd name="T4" fmla="*/ 692 w 47"/>
                <a:gd name="T5" fmla="*/ 294 h 53"/>
                <a:gd name="T6" fmla="*/ 0 w 47"/>
                <a:gd name="T7" fmla="*/ 294 h 53"/>
                <a:gd name="T8" fmla="*/ 0 w 47"/>
                <a:gd name="T9" fmla="*/ 0 h 53"/>
                <a:gd name="T10" fmla="*/ 2634 w 47"/>
                <a:gd name="T11" fmla="*/ 0 h 53"/>
                <a:gd name="T12" fmla="*/ 4200 w 47"/>
                <a:gd name="T13" fmla="*/ 1217 h 53"/>
                <a:gd name="T14" fmla="*/ 2884 w 47"/>
                <a:gd name="T15" fmla="*/ 2599 h 53"/>
                <a:gd name="T16" fmla="*/ 2884 w 47"/>
                <a:gd name="T17" fmla="*/ 2599 h 53"/>
                <a:gd name="T18" fmla="*/ 4464 w 47"/>
                <a:gd name="T19" fmla="*/ 4260 h 53"/>
                <a:gd name="T20" fmla="*/ 2785 w 47"/>
                <a:gd name="T21" fmla="*/ 5763 h 53"/>
                <a:gd name="T22" fmla="*/ 0 w 47"/>
                <a:gd name="T23" fmla="*/ 5763 h 53"/>
                <a:gd name="T24" fmla="*/ 0 w 47"/>
                <a:gd name="T25" fmla="*/ 5583 h 53"/>
                <a:gd name="T26" fmla="*/ 1738 w 47"/>
                <a:gd name="T27" fmla="*/ 5583 h 53"/>
                <a:gd name="T28" fmla="*/ 2196 w 47"/>
                <a:gd name="T29" fmla="*/ 5583 h 53"/>
                <a:gd name="T30" fmla="*/ 3324 w 47"/>
                <a:gd name="T31" fmla="*/ 4101 h 53"/>
                <a:gd name="T32" fmla="*/ 2308 w 47"/>
                <a:gd name="T33" fmla="*/ 2712 h 53"/>
                <a:gd name="T34" fmla="*/ 1738 w 47"/>
                <a:gd name="T35" fmla="*/ 2712 h 53"/>
                <a:gd name="T36" fmla="*/ 1738 w 47"/>
                <a:gd name="T37" fmla="*/ 5583 h 53"/>
                <a:gd name="T38" fmla="*/ 1738 w 47"/>
                <a:gd name="T39" fmla="*/ 2442 h 53"/>
                <a:gd name="T40" fmla="*/ 2196 w 47"/>
                <a:gd name="T41" fmla="*/ 2442 h 53"/>
                <a:gd name="T42" fmla="*/ 3049 w 47"/>
                <a:gd name="T43" fmla="*/ 1394 h 53"/>
                <a:gd name="T44" fmla="*/ 2196 w 47"/>
                <a:gd name="T45" fmla="*/ 294 h 53"/>
                <a:gd name="T46" fmla="*/ 1738 w 47"/>
                <a:gd name="T47" fmla="*/ 294 h 53"/>
                <a:gd name="T48" fmla="*/ 1738 w 47"/>
                <a:gd name="T49" fmla="*/ 2442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53">
                  <a:moveTo>
                    <a:pt x="0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7" y="0"/>
                    <a:pt x="44" y="2"/>
                    <a:pt x="44" y="11"/>
                  </a:cubicBezTo>
                  <a:cubicBezTo>
                    <a:pt x="44" y="20"/>
                    <a:pt x="37" y="23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9" y="24"/>
                    <a:pt x="47" y="29"/>
                    <a:pt x="47" y="39"/>
                  </a:cubicBezTo>
                  <a:cubicBezTo>
                    <a:pt x="47" y="47"/>
                    <a:pt x="42" y="53"/>
                    <a:pt x="29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  <a:moveTo>
                    <a:pt x="18" y="51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1" y="51"/>
                    <a:pt x="35" y="48"/>
                    <a:pt x="35" y="38"/>
                  </a:cubicBezTo>
                  <a:cubicBezTo>
                    <a:pt x="35" y="29"/>
                    <a:pt x="32" y="25"/>
                    <a:pt x="24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51"/>
                  </a:lnTo>
                  <a:close/>
                  <a:moveTo>
                    <a:pt x="18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30" y="23"/>
                    <a:pt x="32" y="20"/>
                    <a:pt x="32" y="13"/>
                  </a:cubicBezTo>
                  <a:cubicBezTo>
                    <a:pt x="32" y="6"/>
                    <a:pt x="30" y="3"/>
                    <a:pt x="23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58" name="Freeform 27"/>
            <p:cNvSpPr>
              <a:spLocks/>
            </p:cNvSpPr>
            <p:nvPr/>
          </p:nvSpPr>
          <p:spPr bwMode="auto">
            <a:xfrm>
              <a:off x="884" y="3944"/>
              <a:ext cx="37" cy="89"/>
            </a:xfrm>
            <a:custGeom>
              <a:avLst/>
              <a:gdLst>
                <a:gd name="T0" fmla="*/ 0 w 22"/>
                <a:gd name="T1" fmla="*/ 5583 h 53"/>
                <a:gd name="T2" fmla="*/ 656 w 22"/>
                <a:gd name="T3" fmla="*/ 5583 h 53"/>
                <a:gd name="T4" fmla="*/ 656 w 22"/>
                <a:gd name="T5" fmla="*/ 294 h 53"/>
                <a:gd name="T6" fmla="*/ 0 w 22"/>
                <a:gd name="T7" fmla="*/ 294 h 53"/>
                <a:gd name="T8" fmla="*/ 0 w 22"/>
                <a:gd name="T9" fmla="*/ 0 h 53"/>
                <a:gd name="T10" fmla="*/ 494 w 22"/>
                <a:gd name="T11" fmla="*/ 0 h 53"/>
                <a:gd name="T12" fmla="*/ 1722 w 22"/>
                <a:gd name="T13" fmla="*/ 0 h 53"/>
                <a:gd name="T14" fmla="*/ 1722 w 22"/>
                <a:gd name="T15" fmla="*/ 5583 h 53"/>
                <a:gd name="T16" fmla="*/ 2351 w 22"/>
                <a:gd name="T17" fmla="*/ 5583 h 53"/>
                <a:gd name="T18" fmla="*/ 2351 w 22"/>
                <a:gd name="T19" fmla="*/ 5763 h 53"/>
                <a:gd name="T20" fmla="*/ 0 w 22"/>
                <a:gd name="T21" fmla="*/ 5763 h 53"/>
                <a:gd name="T22" fmla="*/ 0 w 22"/>
                <a:gd name="T23" fmla="*/ 5583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53">
                  <a:moveTo>
                    <a:pt x="0" y="51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3" y="0"/>
                    <a:pt x="16" y="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59" name="Freeform 28"/>
            <p:cNvSpPr>
              <a:spLocks/>
            </p:cNvSpPr>
            <p:nvPr/>
          </p:nvSpPr>
          <p:spPr bwMode="auto">
            <a:xfrm>
              <a:off x="926" y="3972"/>
              <a:ext cx="77" cy="65"/>
            </a:xfrm>
            <a:custGeom>
              <a:avLst/>
              <a:gdLst>
                <a:gd name="T0" fmla="*/ 4113 w 46"/>
                <a:gd name="T1" fmla="*/ 4410 h 38"/>
                <a:gd name="T2" fmla="*/ 4756 w 46"/>
                <a:gd name="T3" fmla="*/ 4410 h 38"/>
                <a:gd name="T4" fmla="*/ 4756 w 46"/>
                <a:gd name="T5" fmla="*/ 4629 h 38"/>
                <a:gd name="T6" fmla="*/ 3098 w 46"/>
                <a:gd name="T7" fmla="*/ 4760 h 38"/>
                <a:gd name="T8" fmla="*/ 3098 w 46"/>
                <a:gd name="T9" fmla="*/ 4023 h 38"/>
                <a:gd name="T10" fmla="*/ 3006 w 46"/>
                <a:gd name="T11" fmla="*/ 4023 h 38"/>
                <a:gd name="T12" fmla="*/ 1851 w 46"/>
                <a:gd name="T13" fmla="*/ 4760 h 38"/>
                <a:gd name="T14" fmla="*/ 487 w 46"/>
                <a:gd name="T15" fmla="*/ 3207 h 38"/>
                <a:gd name="T16" fmla="*/ 487 w 46"/>
                <a:gd name="T17" fmla="*/ 375 h 38"/>
                <a:gd name="T18" fmla="*/ 0 w 46"/>
                <a:gd name="T19" fmla="*/ 375 h 38"/>
                <a:gd name="T20" fmla="*/ 0 w 46"/>
                <a:gd name="T21" fmla="*/ 128 h 38"/>
                <a:gd name="T22" fmla="*/ 432 w 46"/>
                <a:gd name="T23" fmla="*/ 128 h 38"/>
                <a:gd name="T24" fmla="*/ 1656 w 46"/>
                <a:gd name="T25" fmla="*/ 0 h 38"/>
                <a:gd name="T26" fmla="*/ 1656 w 46"/>
                <a:gd name="T27" fmla="*/ 3503 h 38"/>
                <a:gd name="T28" fmla="*/ 2179 w 46"/>
                <a:gd name="T29" fmla="*/ 4228 h 38"/>
                <a:gd name="T30" fmla="*/ 3098 w 46"/>
                <a:gd name="T31" fmla="*/ 2882 h 38"/>
                <a:gd name="T32" fmla="*/ 3098 w 46"/>
                <a:gd name="T33" fmla="*/ 375 h 38"/>
                <a:gd name="T34" fmla="*/ 2457 w 46"/>
                <a:gd name="T35" fmla="*/ 375 h 38"/>
                <a:gd name="T36" fmla="*/ 2457 w 46"/>
                <a:gd name="T37" fmla="*/ 128 h 38"/>
                <a:gd name="T38" fmla="*/ 3006 w 46"/>
                <a:gd name="T39" fmla="*/ 128 h 38"/>
                <a:gd name="T40" fmla="*/ 4113 w 46"/>
                <a:gd name="T41" fmla="*/ 0 h 38"/>
                <a:gd name="T42" fmla="*/ 4113 w 46"/>
                <a:gd name="T43" fmla="*/ 4410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" h="38">
                  <a:moveTo>
                    <a:pt x="40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38" y="37"/>
                    <a:pt x="34" y="37"/>
                    <a:pt x="30" y="38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7" y="36"/>
                    <a:pt x="22" y="38"/>
                    <a:pt x="18" y="38"/>
                  </a:cubicBezTo>
                  <a:cubicBezTo>
                    <a:pt x="10" y="38"/>
                    <a:pt x="5" y="35"/>
                    <a:pt x="5" y="2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8" y="1"/>
                    <a:pt x="12" y="1"/>
                    <a:pt x="16" y="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4"/>
                    <a:pt x="18" y="34"/>
                    <a:pt x="21" y="34"/>
                  </a:cubicBezTo>
                  <a:cubicBezTo>
                    <a:pt x="26" y="34"/>
                    <a:pt x="30" y="31"/>
                    <a:pt x="30" y="2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3" y="1"/>
                    <a:pt x="36" y="1"/>
                    <a:pt x="40" y="0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60" name="Freeform 29"/>
            <p:cNvSpPr>
              <a:spLocks noEditPoints="1"/>
            </p:cNvSpPr>
            <p:nvPr/>
          </p:nvSpPr>
          <p:spPr bwMode="auto">
            <a:xfrm>
              <a:off x="1008" y="3972"/>
              <a:ext cx="60" cy="65"/>
            </a:xfrm>
            <a:custGeom>
              <a:avLst/>
              <a:gdLst>
                <a:gd name="T0" fmla="*/ 1063 w 36"/>
                <a:gd name="T1" fmla="*/ 2148 h 38"/>
                <a:gd name="T2" fmla="*/ 1063 w 36"/>
                <a:gd name="T3" fmla="*/ 2472 h 38"/>
                <a:gd name="T4" fmla="*/ 2083 w 36"/>
                <a:gd name="T5" fmla="*/ 4410 h 38"/>
                <a:gd name="T6" fmla="*/ 3380 w 36"/>
                <a:gd name="T7" fmla="*/ 3207 h 38"/>
                <a:gd name="T8" fmla="*/ 3575 w 36"/>
                <a:gd name="T9" fmla="*/ 3382 h 38"/>
                <a:gd name="T10" fmla="*/ 1888 w 36"/>
                <a:gd name="T11" fmla="*/ 4760 h 38"/>
                <a:gd name="T12" fmla="*/ 0 w 36"/>
                <a:gd name="T13" fmla="*/ 2408 h 38"/>
                <a:gd name="T14" fmla="*/ 1888 w 36"/>
                <a:gd name="T15" fmla="*/ 0 h 38"/>
                <a:gd name="T16" fmla="*/ 3575 w 36"/>
                <a:gd name="T17" fmla="*/ 2148 h 38"/>
                <a:gd name="T18" fmla="*/ 1063 w 36"/>
                <a:gd name="T19" fmla="*/ 2148 h 38"/>
                <a:gd name="T20" fmla="*/ 2508 w 36"/>
                <a:gd name="T21" fmla="*/ 1875 h 38"/>
                <a:gd name="T22" fmla="*/ 2508 w 36"/>
                <a:gd name="T23" fmla="*/ 1551 h 38"/>
                <a:gd name="T24" fmla="*/ 1888 w 36"/>
                <a:gd name="T25" fmla="*/ 219 h 38"/>
                <a:gd name="T26" fmla="*/ 1063 w 36"/>
                <a:gd name="T27" fmla="*/ 1875 h 38"/>
                <a:gd name="T28" fmla="*/ 2508 w 36"/>
                <a:gd name="T29" fmla="*/ 1875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6" h="38">
                  <a:moveTo>
                    <a:pt x="11" y="17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7"/>
                    <a:pt x="13" y="35"/>
                    <a:pt x="21" y="35"/>
                  </a:cubicBezTo>
                  <a:cubicBezTo>
                    <a:pt x="27" y="35"/>
                    <a:pt x="31" y="31"/>
                    <a:pt x="34" y="26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3" y="34"/>
                    <a:pt x="27" y="38"/>
                    <a:pt x="19" y="38"/>
                  </a:cubicBezTo>
                  <a:cubicBezTo>
                    <a:pt x="8" y="38"/>
                    <a:pt x="0" y="31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6" y="6"/>
                    <a:pt x="36" y="17"/>
                  </a:cubicBezTo>
                  <a:lnTo>
                    <a:pt x="11" y="17"/>
                  </a:lnTo>
                  <a:close/>
                  <a:moveTo>
                    <a:pt x="25" y="15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7"/>
                    <a:pt x="24" y="2"/>
                    <a:pt x="19" y="2"/>
                  </a:cubicBezTo>
                  <a:cubicBezTo>
                    <a:pt x="12" y="2"/>
                    <a:pt x="12" y="10"/>
                    <a:pt x="11" y="15"/>
                  </a:cubicBezTo>
                  <a:lnTo>
                    <a:pt x="2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61" name="Freeform 30"/>
            <p:cNvSpPr>
              <a:spLocks/>
            </p:cNvSpPr>
            <p:nvPr/>
          </p:nvSpPr>
          <p:spPr bwMode="auto">
            <a:xfrm>
              <a:off x="1079" y="3943"/>
              <a:ext cx="82" cy="94"/>
            </a:xfrm>
            <a:custGeom>
              <a:avLst/>
              <a:gdLst>
                <a:gd name="T0" fmla="*/ 5749 w 48"/>
                <a:gd name="T1" fmla="*/ 2465 h 55"/>
                <a:gd name="T2" fmla="*/ 5509 w 48"/>
                <a:gd name="T3" fmla="*/ 2465 h 55"/>
                <a:gd name="T4" fmla="*/ 3406 w 48"/>
                <a:gd name="T5" fmla="*/ 374 h 55"/>
                <a:gd name="T6" fmla="*/ 1442 w 48"/>
                <a:gd name="T7" fmla="*/ 3480 h 55"/>
                <a:gd name="T8" fmla="*/ 3406 w 48"/>
                <a:gd name="T9" fmla="*/ 6645 h 55"/>
                <a:gd name="T10" fmla="*/ 5509 w 48"/>
                <a:gd name="T11" fmla="*/ 4503 h 55"/>
                <a:gd name="T12" fmla="*/ 5858 w 48"/>
                <a:gd name="T13" fmla="*/ 4503 h 55"/>
                <a:gd name="T14" fmla="*/ 5858 w 48"/>
                <a:gd name="T15" fmla="*/ 6356 h 55"/>
                <a:gd name="T16" fmla="*/ 3406 w 48"/>
                <a:gd name="T17" fmla="*/ 6850 h 55"/>
                <a:gd name="T18" fmla="*/ 0 w 48"/>
                <a:gd name="T19" fmla="*/ 3480 h 55"/>
                <a:gd name="T20" fmla="*/ 3406 w 48"/>
                <a:gd name="T21" fmla="*/ 0 h 55"/>
                <a:gd name="T22" fmla="*/ 5749 w 48"/>
                <a:gd name="T23" fmla="*/ 639 h 55"/>
                <a:gd name="T24" fmla="*/ 5749 w 48"/>
                <a:gd name="T25" fmla="*/ 2465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55">
                  <a:moveTo>
                    <a:pt x="47" y="20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44" y="11"/>
                    <a:pt x="37" y="3"/>
                    <a:pt x="28" y="3"/>
                  </a:cubicBezTo>
                  <a:cubicBezTo>
                    <a:pt x="14" y="3"/>
                    <a:pt x="12" y="17"/>
                    <a:pt x="12" y="28"/>
                  </a:cubicBezTo>
                  <a:cubicBezTo>
                    <a:pt x="12" y="37"/>
                    <a:pt x="13" y="53"/>
                    <a:pt x="28" y="53"/>
                  </a:cubicBezTo>
                  <a:cubicBezTo>
                    <a:pt x="37" y="53"/>
                    <a:pt x="44" y="45"/>
                    <a:pt x="4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2" y="53"/>
                    <a:pt x="34" y="55"/>
                    <a:pt x="28" y="55"/>
                  </a:cubicBezTo>
                  <a:cubicBezTo>
                    <a:pt x="11" y="55"/>
                    <a:pt x="0" y="44"/>
                    <a:pt x="0" y="28"/>
                  </a:cubicBezTo>
                  <a:cubicBezTo>
                    <a:pt x="0" y="12"/>
                    <a:pt x="11" y="0"/>
                    <a:pt x="28" y="0"/>
                  </a:cubicBezTo>
                  <a:cubicBezTo>
                    <a:pt x="34" y="0"/>
                    <a:pt x="40" y="2"/>
                    <a:pt x="47" y="5"/>
                  </a:cubicBezTo>
                  <a:lnTo>
                    <a:pt x="4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62" name="Freeform 31"/>
            <p:cNvSpPr>
              <a:spLocks/>
            </p:cNvSpPr>
            <p:nvPr/>
          </p:nvSpPr>
          <p:spPr bwMode="auto">
            <a:xfrm>
              <a:off x="1166" y="3972"/>
              <a:ext cx="55" cy="64"/>
            </a:xfrm>
            <a:custGeom>
              <a:avLst/>
              <a:gdLst>
                <a:gd name="T0" fmla="*/ 0 w 33"/>
                <a:gd name="T1" fmla="*/ 4907 h 37"/>
                <a:gd name="T2" fmla="*/ 603 w 33"/>
                <a:gd name="T3" fmla="*/ 4907 h 37"/>
                <a:gd name="T4" fmla="*/ 603 w 33"/>
                <a:gd name="T5" fmla="*/ 431 h 37"/>
                <a:gd name="T6" fmla="*/ 0 w 33"/>
                <a:gd name="T7" fmla="*/ 431 h 37"/>
                <a:gd name="T8" fmla="*/ 0 w 33"/>
                <a:gd name="T9" fmla="*/ 144 h 37"/>
                <a:gd name="T10" fmla="*/ 478 w 33"/>
                <a:gd name="T11" fmla="*/ 144 h 37"/>
                <a:gd name="T12" fmla="*/ 1605 w 33"/>
                <a:gd name="T13" fmla="*/ 0 h 37"/>
                <a:gd name="T14" fmla="*/ 1605 w 33"/>
                <a:gd name="T15" fmla="*/ 771 h 37"/>
                <a:gd name="T16" fmla="*/ 1605 w 33"/>
                <a:gd name="T17" fmla="*/ 771 h 37"/>
                <a:gd name="T18" fmla="*/ 2570 w 33"/>
                <a:gd name="T19" fmla="*/ 0 h 37"/>
                <a:gd name="T20" fmla="*/ 3278 w 33"/>
                <a:gd name="T21" fmla="*/ 1128 h 37"/>
                <a:gd name="T22" fmla="*/ 2792 w 33"/>
                <a:gd name="T23" fmla="*/ 1657 h 37"/>
                <a:gd name="T24" fmla="*/ 2255 w 33"/>
                <a:gd name="T25" fmla="*/ 1290 h 37"/>
                <a:gd name="T26" fmla="*/ 2408 w 33"/>
                <a:gd name="T27" fmla="*/ 746 h 37"/>
                <a:gd name="T28" fmla="*/ 2213 w 33"/>
                <a:gd name="T29" fmla="*/ 554 h 37"/>
                <a:gd name="T30" fmla="*/ 1605 w 33"/>
                <a:gd name="T31" fmla="*/ 2652 h 37"/>
                <a:gd name="T32" fmla="*/ 1605 w 33"/>
                <a:gd name="T33" fmla="*/ 4907 h 37"/>
                <a:gd name="T34" fmla="*/ 2213 w 33"/>
                <a:gd name="T35" fmla="*/ 4907 h 37"/>
                <a:gd name="T36" fmla="*/ 2213 w 33"/>
                <a:gd name="T37" fmla="*/ 5141 h 37"/>
                <a:gd name="T38" fmla="*/ 0 w 33"/>
                <a:gd name="T39" fmla="*/ 5141 h 37"/>
                <a:gd name="T40" fmla="*/ 0 w 33"/>
                <a:gd name="T41" fmla="*/ 4907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3" h="37">
                  <a:moveTo>
                    <a:pt x="0" y="35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9" y="1"/>
                    <a:pt x="12" y="1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3"/>
                    <a:pt x="22" y="0"/>
                    <a:pt x="26" y="0"/>
                  </a:cubicBezTo>
                  <a:cubicBezTo>
                    <a:pt x="30" y="0"/>
                    <a:pt x="33" y="3"/>
                    <a:pt x="33" y="8"/>
                  </a:cubicBezTo>
                  <a:cubicBezTo>
                    <a:pt x="33" y="11"/>
                    <a:pt x="31" y="12"/>
                    <a:pt x="28" y="12"/>
                  </a:cubicBezTo>
                  <a:cubicBezTo>
                    <a:pt x="25" y="12"/>
                    <a:pt x="23" y="11"/>
                    <a:pt x="23" y="9"/>
                  </a:cubicBezTo>
                  <a:cubicBezTo>
                    <a:pt x="23" y="6"/>
                    <a:pt x="24" y="6"/>
                    <a:pt x="24" y="5"/>
                  </a:cubicBezTo>
                  <a:cubicBezTo>
                    <a:pt x="24" y="4"/>
                    <a:pt x="23" y="4"/>
                    <a:pt x="22" y="4"/>
                  </a:cubicBezTo>
                  <a:cubicBezTo>
                    <a:pt x="18" y="4"/>
                    <a:pt x="16" y="14"/>
                    <a:pt x="16" y="19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63" name="Freeform 32"/>
            <p:cNvSpPr>
              <a:spLocks noEditPoints="1"/>
            </p:cNvSpPr>
            <p:nvPr/>
          </p:nvSpPr>
          <p:spPr bwMode="auto">
            <a:xfrm>
              <a:off x="1224" y="3972"/>
              <a:ext cx="66" cy="65"/>
            </a:xfrm>
            <a:custGeom>
              <a:avLst/>
              <a:gdLst>
                <a:gd name="T0" fmla="*/ 2142 w 39"/>
                <a:gd name="T1" fmla="*/ 4760 h 38"/>
                <a:gd name="T2" fmla="*/ 0 w 39"/>
                <a:gd name="T3" fmla="*/ 2408 h 38"/>
                <a:gd name="T4" fmla="*/ 2142 w 39"/>
                <a:gd name="T5" fmla="*/ 0 h 38"/>
                <a:gd name="T6" fmla="*/ 4468 w 39"/>
                <a:gd name="T7" fmla="*/ 2408 h 38"/>
                <a:gd name="T8" fmla="*/ 2142 w 39"/>
                <a:gd name="T9" fmla="*/ 4760 h 38"/>
                <a:gd name="T10" fmla="*/ 2142 w 39"/>
                <a:gd name="T11" fmla="*/ 219 h 38"/>
                <a:gd name="T12" fmla="*/ 1364 w 39"/>
                <a:gd name="T13" fmla="*/ 2408 h 38"/>
                <a:gd name="T14" fmla="*/ 2142 w 39"/>
                <a:gd name="T15" fmla="*/ 4538 h 38"/>
                <a:gd name="T16" fmla="*/ 3094 w 39"/>
                <a:gd name="T17" fmla="*/ 2408 h 38"/>
                <a:gd name="T18" fmla="*/ 2142 w 39"/>
                <a:gd name="T19" fmla="*/ 219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cubicBezTo>
                    <a:pt x="8" y="38"/>
                    <a:pt x="0" y="31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30"/>
                    <a:pt x="31" y="38"/>
                    <a:pt x="19" y="38"/>
                  </a:cubicBezTo>
                  <a:close/>
                  <a:moveTo>
                    <a:pt x="19" y="2"/>
                  </a:moveTo>
                  <a:cubicBezTo>
                    <a:pt x="12" y="2"/>
                    <a:pt x="12" y="10"/>
                    <a:pt x="12" y="19"/>
                  </a:cubicBezTo>
                  <a:cubicBezTo>
                    <a:pt x="12" y="28"/>
                    <a:pt x="12" y="36"/>
                    <a:pt x="19" y="36"/>
                  </a:cubicBezTo>
                  <a:cubicBezTo>
                    <a:pt x="27" y="36"/>
                    <a:pt x="27" y="28"/>
                    <a:pt x="27" y="19"/>
                  </a:cubicBezTo>
                  <a:cubicBezTo>
                    <a:pt x="27" y="10"/>
                    <a:pt x="27" y="2"/>
                    <a:pt x="1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64" name="Freeform 33"/>
            <p:cNvSpPr>
              <a:spLocks/>
            </p:cNvSpPr>
            <p:nvPr/>
          </p:nvSpPr>
          <p:spPr bwMode="auto">
            <a:xfrm>
              <a:off x="1298" y="3972"/>
              <a:ext cx="47" cy="65"/>
            </a:xfrm>
            <a:custGeom>
              <a:avLst/>
              <a:gdLst>
                <a:gd name="T0" fmla="*/ 0 w 28"/>
                <a:gd name="T1" fmla="*/ 2882 h 38"/>
                <a:gd name="T2" fmla="*/ 294 w 28"/>
                <a:gd name="T3" fmla="*/ 2882 h 38"/>
                <a:gd name="T4" fmla="*/ 1494 w 28"/>
                <a:gd name="T5" fmla="*/ 4538 h 38"/>
                <a:gd name="T6" fmla="*/ 2214 w 28"/>
                <a:gd name="T7" fmla="*/ 3734 h 38"/>
                <a:gd name="T8" fmla="*/ 104 w 28"/>
                <a:gd name="T9" fmla="*/ 1408 h 38"/>
                <a:gd name="T10" fmla="*/ 1494 w 28"/>
                <a:gd name="T11" fmla="*/ 0 h 38"/>
                <a:gd name="T12" fmla="*/ 2669 w 28"/>
                <a:gd name="T13" fmla="*/ 219 h 38"/>
                <a:gd name="T14" fmla="*/ 2669 w 28"/>
                <a:gd name="T15" fmla="*/ 1551 h 38"/>
                <a:gd name="T16" fmla="*/ 2434 w 28"/>
                <a:gd name="T17" fmla="*/ 1551 h 38"/>
                <a:gd name="T18" fmla="*/ 1392 w 28"/>
                <a:gd name="T19" fmla="*/ 219 h 38"/>
                <a:gd name="T20" fmla="*/ 829 w 28"/>
                <a:gd name="T21" fmla="*/ 907 h 38"/>
                <a:gd name="T22" fmla="*/ 2969 w 28"/>
                <a:gd name="T23" fmla="*/ 3178 h 38"/>
                <a:gd name="T24" fmla="*/ 1392 w 28"/>
                <a:gd name="T25" fmla="*/ 4760 h 38"/>
                <a:gd name="T26" fmla="*/ 0 w 28"/>
                <a:gd name="T27" fmla="*/ 4410 h 38"/>
                <a:gd name="T28" fmla="*/ 0 w 28"/>
                <a:gd name="T29" fmla="*/ 2882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" h="38">
                  <a:moveTo>
                    <a:pt x="0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30"/>
                    <a:pt x="7" y="36"/>
                    <a:pt x="14" y="36"/>
                  </a:cubicBezTo>
                  <a:cubicBezTo>
                    <a:pt x="17" y="36"/>
                    <a:pt x="21" y="34"/>
                    <a:pt x="21" y="30"/>
                  </a:cubicBezTo>
                  <a:cubicBezTo>
                    <a:pt x="21" y="22"/>
                    <a:pt x="1" y="26"/>
                    <a:pt x="1" y="11"/>
                  </a:cubicBezTo>
                  <a:cubicBezTo>
                    <a:pt x="1" y="4"/>
                    <a:pt x="7" y="0"/>
                    <a:pt x="14" y="0"/>
                  </a:cubicBezTo>
                  <a:cubicBezTo>
                    <a:pt x="19" y="0"/>
                    <a:pt x="22" y="1"/>
                    <a:pt x="25" y="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7"/>
                    <a:pt x="19" y="2"/>
                    <a:pt x="13" y="2"/>
                  </a:cubicBezTo>
                  <a:cubicBezTo>
                    <a:pt x="10" y="2"/>
                    <a:pt x="8" y="4"/>
                    <a:pt x="8" y="7"/>
                  </a:cubicBezTo>
                  <a:cubicBezTo>
                    <a:pt x="8" y="14"/>
                    <a:pt x="28" y="11"/>
                    <a:pt x="28" y="25"/>
                  </a:cubicBezTo>
                  <a:cubicBezTo>
                    <a:pt x="28" y="34"/>
                    <a:pt x="21" y="38"/>
                    <a:pt x="13" y="38"/>
                  </a:cubicBezTo>
                  <a:cubicBezTo>
                    <a:pt x="8" y="38"/>
                    <a:pt x="3" y="36"/>
                    <a:pt x="0" y="35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65" name="Freeform 34"/>
            <p:cNvSpPr>
              <a:spLocks/>
            </p:cNvSpPr>
            <p:nvPr/>
          </p:nvSpPr>
          <p:spPr bwMode="auto">
            <a:xfrm>
              <a:off x="1354" y="3972"/>
              <a:ext cx="45" cy="65"/>
            </a:xfrm>
            <a:custGeom>
              <a:avLst/>
              <a:gdLst>
                <a:gd name="T0" fmla="*/ 0 w 27"/>
                <a:gd name="T1" fmla="*/ 2882 h 38"/>
                <a:gd name="T2" fmla="*/ 172 w 27"/>
                <a:gd name="T3" fmla="*/ 2882 h 38"/>
                <a:gd name="T4" fmla="*/ 1328 w 27"/>
                <a:gd name="T5" fmla="*/ 4538 h 38"/>
                <a:gd name="T6" fmla="*/ 1967 w 27"/>
                <a:gd name="T7" fmla="*/ 3734 h 38"/>
                <a:gd name="T8" fmla="*/ 0 w 27"/>
                <a:gd name="T9" fmla="*/ 1408 h 38"/>
                <a:gd name="T10" fmla="*/ 1328 w 27"/>
                <a:gd name="T11" fmla="*/ 0 h 38"/>
                <a:gd name="T12" fmla="*/ 2508 w 27"/>
                <a:gd name="T13" fmla="*/ 219 h 38"/>
                <a:gd name="T14" fmla="*/ 2508 w 27"/>
                <a:gd name="T15" fmla="*/ 1551 h 38"/>
                <a:gd name="T16" fmla="*/ 2213 w 27"/>
                <a:gd name="T17" fmla="*/ 1551 h 38"/>
                <a:gd name="T18" fmla="*/ 1328 w 27"/>
                <a:gd name="T19" fmla="*/ 219 h 38"/>
                <a:gd name="T20" fmla="*/ 708 w 27"/>
                <a:gd name="T21" fmla="*/ 907 h 38"/>
                <a:gd name="T22" fmla="*/ 2675 w 27"/>
                <a:gd name="T23" fmla="*/ 3178 h 38"/>
                <a:gd name="T24" fmla="*/ 1328 w 27"/>
                <a:gd name="T25" fmla="*/ 4760 h 38"/>
                <a:gd name="T26" fmla="*/ 0 w 27"/>
                <a:gd name="T27" fmla="*/ 4410 h 38"/>
                <a:gd name="T28" fmla="*/ 0 w 27"/>
                <a:gd name="T29" fmla="*/ 2882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8">
                  <a:moveTo>
                    <a:pt x="0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30"/>
                    <a:pt x="6" y="36"/>
                    <a:pt x="13" y="36"/>
                  </a:cubicBezTo>
                  <a:cubicBezTo>
                    <a:pt x="17" y="36"/>
                    <a:pt x="20" y="34"/>
                    <a:pt x="20" y="30"/>
                  </a:cubicBezTo>
                  <a:cubicBezTo>
                    <a:pt x="20" y="22"/>
                    <a:pt x="0" y="26"/>
                    <a:pt x="0" y="11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19" y="0"/>
                    <a:pt x="22" y="1"/>
                    <a:pt x="25" y="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7"/>
                    <a:pt x="18" y="2"/>
                    <a:pt x="13" y="2"/>
                  </a:cubicBezTo>
                  <a:cubicBezTo>
                    <a:pt x="10" y="2"/>
                    <a:pt x="7" y="4"/>
                    <a:pt x="7" y="7"/>
                  </a:cubicBezTo>
                  <a:cubicBezTo>
                    <a:pt x="7" y="14"/>
                    <a:pt x="27" y="11"/>
                    <a:pt x="27" y="25"/>
                  </a:cubicBezTo>
                  <a:cubicBezTo>
                    <a:pt x="27" y="34"/>
                    <a:pt x="20" y="38"/>
                    <a:pt x="13" y="38"/>
                  </a:cubicBezTo>
                  <a:cubicBezTo>
                    <a:pt x="7" y="38"/>
                    <a:pt x="2" y="36"/>
                    <a:pt x="0" y="35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66" name="Freeform 35"/>
            <p:cNvSpPr>
              <a:spLocks noEditPoints="1"/>
            </p:cNvSpPr>
            <p:nvPr/>
          </p:nvSpPr>
          <p:spPr bwMode="auto">
            <a:xfrm>
              <a:off x="1429" y="3944"/>
              <a:ext cx="77" cy="89"/>
            </a:xfrm>
            <a:custGeom>
              <a:avLst/>
              <a:gdLst>
                <a:gd name="T0" fmla="*/ 0 w 47"/>
                <a:gd name="T1" fmla="*/ 5583 h 53"/>
                <a:gd name="T2" fmla="*/ 634 w 47"/>
                <a:gd name="T3" fmla="*/ 5583 h 53"/>
                <a:gd name="T4" fmla="*/ 634 w 47"/>
                <a:gd name="T5" fmla="*/ 294 h 53"/>
                <a:gd name="T6" fmla="*/ 0 w 47"/>
                <a:gd name="T7" fmla="*/ 294 h 53"/>
                <a:gd name="T8" fmla="*/ 0 w 47"/>
                <a:gd name="T9" fmla="*/ 0 h 53"/>
                <a:gd name="T10" fmla="*/ 2384 w 47"/>
                <a:gd name="T11" fmla="*/ 0 h 53"/>
                <a:gd name="T12" fmla="*/ 3811 w 47"/>
                <a:gd name="T13" fmla="*/ 1217 h 53"/>
                <a:gd name="T14" fmla="*/ 2595 w 47"/>
                <a:gd name="T15" fmla="*/ 2599 h 53"/>
                <a:gd name="T16" fmla="*/ 2595 w 47"/>
                <a:gd name="T17" fmla="*/ 2599 h 53"/>
                <a:gd name="T18" fmla="*/ 4063 w 47"/>
                <a:gd name="T19" fmla="*/ 4260 h 53"/>
                <a:gd name="T20" fmla="*/ 2493 w 47"/>
                <a:gd name="T21" fmla="*/ 5763 h 53"/>
                <a:gd name="T22" fmla="*/ 0 w 47"/>
                <a:gd name="T23" fmla="*/ 5763 h 53"/>
                <a:gd name="T24" fmla="*/ 0 w 47"/>
                <a:gd name="T25" fmla="*/ 5583 h 53"/>
                <a:gd name="T26" fmla="*/ 1548 w 47"/>
                <a:gd name="T27" fmla="*/ 5583 h 53"/>
                <a:gd name="T28" fmla="*/ 1938 w 47"/>
                <a:gd name="T29" fmla="*/ 5583 h 53"/>
                <a:gd name="T30" fmla="*/ 3016 w 47"/>
                <a:gd name="T31" fmla="*/ 4101 h 53"/>
                <a:gd name="T32" fmla="*/ 2089 w 47"/>
                <a:gd name="T33" fmla="*/ 2712 h 53"/>
                <a:gd name="T34" fmla="*/ 1548 w 47"/>
                <a:gd name="T35" fmla="*/ 2712 h 53"/>
                <a:gd name="T36" fmla="*/ 1548 w 47"/>
                <a:gd name="T37" fmla="*/ 5583 h 53"/>
                <a:gd name="T38" fmla="*/ 1548 w 47"/>
                <a:gd name="T39" fmla="*/ 2442 h 53"/>
                <a:gd name="T40" fmla="*/ 1976 w 47"/>
                <a:gd name="T41" fmla="*/ 2442 h 53"/>
                <a:gd name="T42" fmla="*/ 2757 w 47"/>
                <a:gd name="T43" fmla="*/ 1394 h 53"/>
                <a:gd name="T44" fmla="*/ 1938 w 47"/>
                <a:gd name="T45" fmla="*/ 294 h 53"/>
                <a:gd name="T46" fmla="*/ 1548 w 47"/>
                <a:gd name="T47" fmla="*/ 294 h 53"/>
                <a:gd name="T48" fmla="*/ 1548 w 47"/>
                <a:gd name="T49" fmla="*/ 2442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53">
                  <a:moveTo>
                    <a:pt x="0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7" y="0"/>
                    <a:pt x="44" y="2"/>
                    <a:pt x="44" y="11"/>
                  </a:cubicBezTo>
                  <a:cubicBezTo>
                    <a:pt x="44" y="20"/>
                    <a:pt x="37" y="23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9" y="24"/>
                    <a:pt x="47" y="29"/>
                    <a:pt x="47" y="39"/>
                  </a:cubicBezTo>
                  <a:cubicBezTo>
                    <a:pt x="47" y="47"/>
                    <a:pt x="42" y="53"/>
                    <a:pt x="29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  <a:moveTo>
                    <a:pt x="18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1" y="51"/>
                    <a:pt x="35" y="48"/>
                    <a:pt x="35" y="38"/>
                  </a:cubicBezTo>
                  <a:cubicBezTo>
                    <a:pt x="35" y="29"/>
                    <a:pt x="32" y="25"/>
                    <a:pt x="24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51"/>
                  </a:lnTo>
                  <a:close/>
                  <a:moveTo>
                    <a:pt x="18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9" y="23"/>
                    <a:pt x="32" y="20"/>
                    <a:pt x="32" y="13"/>
                  </a:cubicBezTo>
                  <a:cubicBezTo>
                    <a:pt x="32" y="6"/>
                    <a:pt x="30" y="3"/>
                    <a:pt x="22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67" name="Freeform 36"/>
            <p:cNvSpPr>
              <a:spLocks/>
            </p:cNvSpPr>
            <p:nvPr/>
          </p:nvSpPr>
          <p:spPr bwMode="auto">
            <a:xfrm>
              <a:off x="1516" y="3944"/>
              <a:ext cx="36" cy="89"/>
            </a:xfrm>
            <a:custGeom>
              <a:avLst/>
              <a:gdLst>
                <a:gd name="T0" fmla="*/ 0 w 21"/>
                <a:gd name="T1" fmla="*/ 5583 h 53"/>
                <a:gd name="T2" fmla="*/ 741 w 21"/>
                <a:gd name="T3" fmla="*/ 5583 h 53"/>
                <a:gd name="T4" fmla="*/ 741 w 21"/>
                <a:gd name="T5" fmla="*/ 294 h 53"/>
                <a:gd name="T6" fmla="*/ 0 w 21"/>
                <a:gd name="T7" fmla="*/ 294 h 53"/>
                <a:gd name="T8" fmla="*/ 0 w 21"/>
                <a:gd name="T9" fmla="*/ 0 h 53"/>
                <a:gd name="T10" fmla="*/ 663 w 21"/>
                <a:gd name="T11" fmla="*/ 0 h 53"/>
                <a:gd name="T12" fmla="*/ 1995 w 21"/>
                <a:gd name="T13" fmla="*/ 0 h 53"/>
                <a:gd name="T14" fmla="*/ 1995 w 21"/>
                <a:gd name="T15" fmla="*/ 5583 h 53"/>
                <a:gd name="T16" fmla="*/ 2695 w 21"/>
                <a:gd name="T17" fmla="*/ 5583 h 53"/>
                <a:gd name="T18" fmla="*/ 2695 w 21"/>
                <a:gd name="T19" fmla="*/ 5763 h 53"/>
                <a:gd name="T20" fmla="*/ 0 w 21"/>
                <a:gd name="T21" fmla="*/ 5763 h 53"/>
                <a:gd name="T22" fmla="*/ 0 w 21"/>
                <a:gd name="T23" fmla="*/ 5583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53">
                  <a:moveTo>
                    <a:pt x="0" y="51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68" name="Freeform 37"/>
            <p:cNvSpPr>
              <a:spLocks/>
            </p:cNvSpPr>
            <p:nvPr/>
          </p:nvSpPr>
          <p:spPr bwMode="auto">
            <a:xfrm>
              <a:off x="1555" y="3972"/>
              <a:ext cx="77" cy="65"/>
            </a:xfrm>
            <a:custGeom>
              <a:avLst/>
              <a:gdLst>
                <a:gd name="T0" fmla="*/ 4274 w 46"/>
                <a:gd name="T1" fmla="*/ 4410 h 38"/>
                <a:gd name="T2" fmla="*/ 4756 w 46"/>
                <a:gd name="T3" fmla="*/ 4410 h 38"/>
                <a:gd name="T4" fmla="*/ 4756 w 46"/>
                <a:gd name="T5" fmla="*/ 4629 h 38"/>
                <a:gd name="T6" fmla="*/ 3098 w 46"/>
                <a:gd name="T7" fmla="*/ 4760 h 38"/>
                <a:gd name="T8" fmla="*/ 3098 w 46"/>
                <a:gd name="T9" fmla="*/ 4023 h 38"/>
                <a:gd name="T10" fmla="*/ 3098 w 46"/>
                <a:gd name="T11" fmla="*/ 4023 h 38"/>
                <a:gd name="T12" fmla="*/ 1851 w 46"/>
                <a:gd name="T13" fmla="*/ 4760 h 38"/>
                <a:gd name="T14" fmla="*/ 619 w 46"/>
                <a:gd name="T15" fmla="*/ 3207 h 38"/>
                <a:gd name="T16" fmla="*/ 619 w 46"/>
                <a:gd name="T17" fmla="*/ 375 h 38"/>
                <a:gd name="T18" fmla="*/ 0 w 46"/>
                <a:gd name="T19" fmla="*/ 375 h 38"/>
                <a:gd name="T20" fmla="*/ 0 w 46"/>
                <a:gd name="T21" fmla="*/ 128 h 38"/>
                <a:gd name="T22" fmla="*/ 487 w 46"/>
                <a:gd name="T23" fmla="*/ 128 h 38"/>
                <a:gd name="T24" fmla="*/ 1656 w 46"/>
                <a:gd name="T25" fmla="*/ 0 h 38"/>
                <a:gd name="T26" fmla="*/ 1656 w 46"/>
                <a:gd name="T27" fmla="*/ 3503 h 38"/>
                <a:gd name="T28" fmla="*/ 2283 w 46"/>
                <a:gd name="T29" fmla="*/ 4228 h 38"/>
                <a:gd name="T30" fmla="*/ 3098 w 46"/>
                <a:gd name="T31" fmla="*/ 2882 h 38"/>
                <a:gd name="T32" fmla="*/ 3098 w 46"/>
                <a:gd name="T33" fmla="*/ 375 h 38"/>
                <a:gd name="T34" fmla="*/ 2574 w 46"/>
                <a:gd name="T35" fmla="*/ 375 h 38"/>
                <a:gd name="T36" fmla="*/ 2574 w 46"/>
                <a:gd name="T37" fmla="*/ 128 h 38"/>
                <a:gd name="T38" fmla="*/ 3006 w 46"/>
                <a:gd name="T39" fmla="*/ 128 h 38"/>
                <a:gd name="T40" fmla="*/ 4274 w 46"/>
                <a:gd name="T41" fmla="*/ 0 h 38"/>
                <a:gd name="T42" fmla="*/ 4274 w 46"/>
                <a:gd name="T43" fmla="*/ 4410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" h="38">
                  <a:moveTo>
                    <a:pt x="41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39" y="37"/>
                    <a:pt x="35" y="37"/>
                    <a:pt x="30" y="38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8" y="36"/>
                    <a:pt x="23" y="38"/>
                    <a:pt x="18" y="38"/>
                  </a:cubicBezTo>
                  <a:cubicBezTo>
                    <a:pt x="11" y="38"/>
                    <a:pt x="6" y="35"/>
                    <a:pt x="6" y="2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9" y="1"/>
                    <a:pt x="12" y="1"/>
                    <a:pt x="16" y="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4"/>
                    <a:pt x="19" y="34"/>
                    <a:pt x="22" y="34"/>
                  </a:cubicBezTo>
                  <a:cubicBezTo>
                    <a:pt x="27" y="34"/>
                    <a:pt x="30" y="31"/>
                    <a:pt x="30" y="2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3" y="1"/>
                    <a:pt x="37" y="1"/>
                    <a:pt x="41" y="0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69" name="Freeform 38"/>
            <p:cNvSpPr>
              <a:spLocks noEditPoints="1"/>
            </p:cNvSpPr>
            <p:nvPr/>
          </p:nvSpPr>
          <p:spPr bwMode="auto">
            <a:xfrm>
              <a:off x="1639" y="3972"/>
              <a:ext cx="62" cy="65"/>
            </a:xfrm>
            <a:custGeom>
              <a:avLst/>
              <a:gdLst>
                <a:gd name="T0" fmla="*/ 1268 w 37"/>
                <a:gd name="T1" fmla="*/ 2148 h 38"/>
                <a:gd name="T2" fmla="*/ 1268 w 37"/>
                <a:gd name="T3" fmla="*/ 2472 h 38"/>
                <a:gd name="T4" fmla="*/ 2193 w 37"/>
                <a:gd name="T5" fmla="*/ 4410 h 38"/>
                <a:gd name="T6" fmla="*/ 3561 w 37"/>
                <a:gd name="T7" fmla="*/ 3207 h 38"/>
                <a:gd name="T8" fmla="*/ 3735 w 37"/>
                <a:gd name="T9" fmla="*/ 3382 h 38"/>
                <a:gd name="T10" fmla="*/ 1994 w 37"/>
                <a:gd name="T11" fmla="*/ 4760 h 38"/>
                <a:gd name="T12" fmla="*/ 0 w 37"/>
                <a:gd name="T13" fmla="*/ 2408 h 38"/>
                <a:gd name="T14" fmla="*/ 1994 w 37"/>
                <a:gd name="T15" fmla="*/ 0 h 38"/>
                <a:gd name="T16" fmla="*/ 3852 w 37"/>
                <a:gd name="T17" fmla="*/ 2148 h 38"/>
                <a:gd name="T18" fmla="*/ 1268 w 37"/>
                <a:gd name="T19" fmla="*/ 2148 h 38"/>
                <a:gd name="T20" fmla="*/ 2589 w 37"/>
                <a:gd name="T21" fmla="*/ 1875 h 38"/>
                <a:gd name="T22" fmla="*/ 2589 w 37"/>
                <a:gd name="T23" fmla="*/ 1551 h 38"/>
                <a:gd name="T24" fmla="*/ 1994 w 37"/>
                <a:gd name="T25" fmla="*/ 219 h 38"/>
                <a:gd name="T26" fmla="*/ 1268 w 37"/>
                <a:gd name="T27" fmla="*/ 1875 h 38"/>
                <a:gd name="T28" fmla="*/ 2589 w 37"/>
                <a:gd name="T29" fmla="*/ 1875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" h="38">
                  <a:moveTo>
                    <a:pt x="12" y="17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7"/>
                    <a:pt x="13" y="35"/>
                    <a:pt x="21" y="35"/>
                  </a:cubicBezTo>
                  <a:cubicBezTo>
                    <a:pt x="28" y="35"/>
                    <a:pt x="31" y="31"/>
                    <a:pt x="34" y="26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3" y="34"/>
                    <a:pt x="27" y="38"/>
                    <a:pt x="19" y="38"/>
                  </a:cubicBezTo>
                  <a:cubicBezTo>
                    <a:pt x="8" y="38"/>
                    <a:pt x="0" y="31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7" y="6"/>
                    <a:pt x="37" y="17"/>
                  </a:cubicBezTo>
                  <a:lnTo>
                    <a:pt x="12" y="17"/>
                  </a:lnTo>
                  <a:close/>
                  <a:moveTo>
                    <a:pt x="25" y="15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7"/>
                    <a:pt x="24" y="2"/>
                    <a:pt x="19" y="2"/>
                  </a:cubicBezTo>
                  <a:cubicBezTo>
                    <a:pt x="12" y="2"/>
                    <a:pt x="12" y="10"/>
                    <a:pt x="12" y="15"/>
                  </a:cubicBezTo>
                  <a:lnTo>
                    <a:pt x="2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70" name="Freeform 39"/>
            <p:cNvSpPr>
              <a:spLocks/>
            </p:cNvSpPr>
            <p:nvPr/>
          </p:nvSpPr>
          <p:spPr bwMode="auto">
            <a:xfrm>
              <a:off x="1709" y="3943"/>
              <a:ext cx="60" cy="94"/>
            </a:xfrm>
            <a:custGeom>
              <a:avLst/>
              <a:gdLst>
                <a:gd name="T0" fmla="*/ 0 w 37"/>
                <a:gd name="T1" fmla="*/ 4503 h 55"/>
                <a:gd name="T2" fmla="*/ 144 w 37"/>
                <a:gd name="T3" fmla="*/ 4503 h 55"/>
                <a:gd name="T4" fmla="*/ 1435 w 37"/>
                <a:gd name="T5" fmla="*/ 6476 h 55"/>
                <a:gd name="T6" fmla="*/ 2327 w 37"/>
                <a:gd name="T7" fmla="*/ 5450 h 55"/>
                <a:gd name="T8" fmla="*/ 0 w 37"/>
                <a:gd name="T9" fmla="*/ 1972 h 55"/>
                <a:gd name="T10" fmla="*/ 1435 w 37"/>
                <a:gd name="T11" fmla="*/ 0 h 55"/>
                <a:gd name="T12" fmla="*/ 2601 w 37"/>
                <a:gd name="T13" fmla="*/ 528 h 55"/>
                <a:gd name="T14" fmla="*/ 2601 w 37"/>
                <a:gd name="T15" fmla="*/ 1972 h 55"/>
                <a:gd name="T16" fmla="*/ 2457 w 37"/>
                <a:gd name="T17" fmla="*/ 1972 h 55"/>
                <a:gd name="T18" fmla="*/ 1323 w 37"/>
                <a:gd name="T19" fmla="*/ 374 h 55"/>
                <a:gd name="T20" fmla="*/ 615 w 37"/>
                <a:gd name="T21" fmla="*/ 1372 h 55"/>
                <a:gd name="T22" fmla="*/ 2924 w 37"/>
                <a:gd name="T23" fmla="*/ 4914 h 55"/>
                <a:gd name="T24" fmla="*/ 1435 w 37"/>
                <a:gd name="T25" fmla="*/ 6850 h 55"/>
                <a:gd name="T26" fmla="*/ 0 w 37"/>
                <a:gd name="T27" fmla="*/ 6476 h 55"/>
                <a:gd name="T28" fmla="*/ 0 w 37"/>
                <a:gd name="T29" fmla="*/ 4503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" h="55">
                  <a:moveTo>
                    <a:pt x="0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3" y="44"/>
                    <a:pt x="9" y="52"/>
                    <a:pt x="18" y="52"/>
                  </a:cubicBezTo>
                  <a:cubicBezTo>
                    <a:pt x="24" y="52"/>
                    <a:pt x="30" y="50"/>
                    <a:pt x="30" y="44"/>
                  </a:cubicBezTo>
                  <a:cubicBezTo>
                    <a:pt x="30" y="31"/>
                    <a:pt x="0" y="35"/>
                    <a:pt x="0" y="16"/>
                  </a:cubicBezTo>
                  <a:cubicBezTo>
                    <a:pt x="0" y="5"/>
                    <a:pt x="10" y="0"/>
                    <a:pt x="18" y="0"/>
                  </a:cubicBezTo>
                  <a:cubicBezTo>
                    <a:pt x="22" y="0"/>
                    <a:pt x="26" y="1"/>
                    <a:pt x="33" y="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9" y="9"/>
                    <a:pt x="24" y="3"/>
                    <a:pt x="17" y="3"/>
                  </a:cubicBezTo>
                  <a:cubicBezTo>
                    <a:pt x="12" y="3"/>
                    <a:pt x="8" y="6"/>
                    <a:pt x="8" y="11"/>
                  </a:cubicBezTo>
                  <a:cubicBezTo>
                    <a:pt x="8" y="23"/>
                    <a:pt x="37" y="18"/>
                    <a:pt x="37" y="39"/>
                  </a:cubicBezTo>
                  <a:cubicBezTo>
                    <a:pt x="37" y="48"/>
                    <a:pt x="28" y="55"/>
                    <a:pt x="18" y="55"/>
                  </a:cubicBezTo>
                  <a:cubicBezTo>
                    <a:pt x="12" y="55"/>
                    <a:pt x="6" y="54"/>
                    <a:pt x="0" y="52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71" name="Freeform 40"/>
            <p:cNvSpPr>
              <a:spLocks/>
            </p:cNvSpPr>
            <p:nvPr/>
          </p:nvSpPr>
          <p:spPr bwMode="auto">
            <a:xfrm>
              <a:off x="1776" y="3944"/>
              <a:ext cx="76" cy="89"/>
            </a:xfrm>
            <a:custGeom>
              <a:avLst/>
              <a:gdLst>
                <a:gd name="T0" fmla="*/ 0 w 46"/>
                <a:gd name="T1" fmla="*/ 5583 h 53"/>
                <a:gd name="T2" fmla="*/ 435 w 46"/>
                <a:gd name="T3" fmla="*/ 5583 h 53"/>
                <a:gd name="T4" fmla="*/ 435 w 46"/>
                <a:gd name="T5" fmla="*/ 294 h 53"/>
                <a:gd name="T6" fmla="*/ 0 w 46"/>
                <a:gd name="T7" fmla="*/ 294 h 53"/>
                <a:gd name="T8" fmla="*/ 0 w 46"/>
                <a:gd name="T9" fmla="*/ 0 h 53"/>
                <a:gd name="T10" fmla="*/ 435 w 46"/>
                <a:gd name="T11" fmla="*/ 0 h 53"/>
                <a:gd name="T12" fmla="*/ 1439 w 46"/>
                <a:gd name="T13" fmla="*/ 0 h 53"/>
                <a:gd name="T14" fmla="*/ 1439 w 46"/>
                <a:gd name="T15" fmla="*/ 2400 h 53"/>
                <a:gd name="T16" fmla="*/ 1439 w 46"/>
                <a:gd name="T17" fmla="*/ 2400 h 53"/>
                <a:gd name="T18" fmla="*/ 2561 w 46"/>
                <a:gd name="T19" fmla="*/ 1709 h 53"/>
                <a:gd name="T20" fmla="*/ 3770 w 46"/>
                <a:gd name="T21" fmla="*/ 3046 h 53"/>
                <a:gd name="T22" fmla="*/ 3770 w 46"/>
                <a:gd name="T23" fmla="*/ 5583 h 53"/>
                <a:gd name="T24" fmla="*/ 4231 w 46"/>
                <a:gd name="T25" fmla="*/ 5583 h 53"/>
                <a:gd name="T26" fmla="*/ 4231 w 46"/>
                <a:gd name="T27" fmla="*/ 5763 h 53"/>
                <a:gd name="T28" fmla="*/ 2282 w 46"/>
                <a:gd name="T29" fmla="*/ 5763 h 53"/>
                <a:gd name="T30" fmla="*/ 2282 w 46"/>
                <a:gd name="T31" fmla="*/ 5583 h 53"/>
                <a:gd name="T32" fmla="*/ 2779 w 46"/>
                <a:gd name="T33" fmla="*/ 5583 h 53"/>
                <a:gd name="T34" fmla="*/ 2779 w 46"/>
                <a:gd name="T35" fmla="*/ 2893 h 53"/>
                <a:gd name="T36" fmla="*/ 2214 w 46"/>
                <a:gd name="T37" fmla="*/ 2146 h 53"/>
                <a:gd name="T38" fmla="*/ 1439 w 46"/>
                <a:gd name="T39" fmla="*/ 3268 h 53"/>
                <a:gd name="T40" fmla="*/ 1439 w 46"/>
                <a:gd name="T41" fmla="*/ 5583 h 53"/>
                <a:gd name="T42" fmla="*/ 1963 w 46"/>
                <a:gd name="T43" fmla="*/ 5583 h 53"/>
                <a:gd name="T44" fmla="*/ 1963 w 46"/>
                <a:gd name="T45" fmla="*/ 5763 h 53"/>
                <a:gd name="T46" fmla="*/ 0 w 46"/>
                <a:gd name="T47" fmla="*/ 5763 h 53"/>
                <a:gd name="T48" fmla="*/ 0 w 46"/>
                <a:gd name="T49" fmla="*/ 5583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53">
                  <a:moveTo>
                    <a:pt x="0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9" y="18"/>
                    <a:pt x="23" y="16"/>
                    <a:pt x="28" y="16"/>
                  </a:cubicBezTo>
                  <a:cubicBezTo>
                    <a:pt x="35" y="16"/>
                    <a:pt x="41" y="20"/>
                    <a:pt x="41" y="28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1"/>
                    <a:pt x="27" y="20"/>
                    <a:pt x="24" y="20"/>
                  </a:cubicBezTo>
                  <a:cubicBezTo>
                    <a:pt x="20" y="20"/>
                    <a:pt x="16" y="24"/>
                    <a:pt x="16" y="3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72" name="Freeform 41"/>
            <p:cNvSpPr>
              <a:spLocks noEditPoints="1"/>
            </p:cNvSpPr>
            <p:nvPr/>
          </p:nvSpPr>
          <p:spPr bwMode="auto">
            <a:xfrm>
              <a:off x="1857" y="3943"/>
              <a:ext cx="37" cy="90"/>
            </a:xfrm>
            <a:custGeom>
              <a:avLst/>
              <a:gdLst>
                <a:gd name="T0" fmla="*/ 0 w 22"/>
                <a:gd name="T1" fmla="*/ 5300 h 54"/>
                <a:gd name="T2" fmla="*/ 656 w 22"/>
                <a:gd name="T3" fmla="*/ 5300 h 54"/>
                <a:gd name="T4" fmla="*/ 656 w 22"/>
                <a:gd name="T5" fmla="*/ 2028 h 54"/>
                <a:gd name="T6" fmla="*/ 0 w 22"/>
                <a:gd name="T7" fmla="*/ 2028 h 54"/>
                <a:gd name="T8" fmla="*/ 0 w 22"/>
                <a:gd name="T9" fmla="*/ 1867 h 54"/>
                <a:gd name="T10" fmla="*/ 494 w 22"/>
                <a:gd name="T11" fmla="*/ 1867 h 54"/>
                <a:gd name="T12" fmla="*/ 1722 w 22"/>
                <a:gd name="T13" fmla="*/ 1713 h 54"/>
                <a:gd name="T14" fmla="*/ 1722 w 22"/>
                <a:gd name="T15" fmla="*/ 5300 h 54"/>
                <a:gd name="T16" fmla="*/ 2351 w 22"/>
                <a:gd name="T17" fmla="*/ 5300 h 54"/>
                <a:gd name="T18" fmla="*/ 2351 w 22"/>
                <a:gd name="T19" fmla="*/ 5463 h 54"/>
                <a:gd name="T20" fmla="*/ 0 w 22"/>
                <a:gd name="T21" fmla="*/ 5463 h 54"/>
                <a:gd name="T22" fmla="*/ 0 w 22"/>
                <a:gd name="T23" fmla="*/ 5300 h 54"/>
                <a:gd name="T24" fmla="*/ 1223 w 22"/>
                <a:gd name="T25" fmla="*/ 0 h 54"/>
                <a:gd name="T26" fmla="*/ 1855 w 22"/>
                <a:gd name="T27" fmla="*/ 603 h 54"/>
                <a:gd name="T28" fmla="*/ 1223 w 22"/>
                <a:gd name="T29" fmla="*/ 1180 h 54"/>
                <a:gd name="T30" fmla="*/ 494 w 22"/>
                <a:gd name="T31" fmla="*/ 603 h 54"/>
                <a:gd name="T32" fmla="*/ 1223 w 22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54">
                  <a:moveTo>
                    <a:pt x="0" y="52"/>
                  </a:moveTo>
                  <a:cubicBezTo>
                    <a:pt x="6" y="52"/>
                    <a:pt x="6" y="52"/>
                    <a:pt x="6" y="5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9" y="18"/>
                    <a:pt x="13" y="18"/>
                    <a:pt x="16" y="17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52"/>
                  </a:lnTo>
                  <a:close/>
                  <a:moveTo>
                    <a:pt x="11" y="0"/>
                  </a:moveTo>
                  <a:cubicBezTo>
                    <a:pt x="14" y="0"/>
                    <a:pt x="17" y="3"/>
                    <a:pt x="17" y="6"/>
                  </a:cubicBezTo>
                  <a:cubicBezTo>
                    <a:pt x="17" y="9"/>
                    <a:pt x="14" y="12"/>
                    <a:pt x="11" y="12"/>
                  </a:cubicBezTo>
                  <a:cubicBezTo>
                    <a:pt x="8" y="12"/>
                    <a:pt x="5" y="9"/>
                    <a:pt x="5" y="6"/>
                  </a:cubicBezTo>
                  <a:cubicBezTo>
                    <a:pt x="5" y="3"/>
                    <a:pt x="8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73" name="Freeform 42"/>
            <p:cNvSpPr>
              <a:spLocks noEditPoints="1"/>
            </p:cNvSpPr>
            <p:nvPr/>
          </p:nvSpPr>
          <p:spPr bwMode="auto">
            <a:xfrm>
              <a:off x="1902" y="3972"/>
              <a:ext cx="60" cy="65"/>
            </a:xfrm>
            <a:custGeom>
              <a:avLst/>
              <a:gdLst>
                <a:gd name="T0" fmla="*/ 1063 w 36"/>
                <a:gd name="T1" fmla="*/ 2148 h 38"/>
                <a:gd name="T2" fmla="*/ 1063 w 36"/>
                <a:gd name="T3" fmla="*/ 2472 h 38"/>
                <a:gd name="T4" fmla="*/ 2083 w 36"/>
                <a:gd name="T5" fmla="*/ 4410 h 38"/>
                <a:gd name="T6" fmla="*/ 3278 w 36"/>
                <a:gd name="T7" fmla="*/ 3207 h 38"/>
                <a:gd name="T8" fmla="*/ 3472 w 36"/>
                <a:gd name="T9" fmla="*/ 3382 h 38"/>
                <a:gd name="T10" fmla="*/ 1888 w 36"/>
                <a:gd name="T11" fmla="*/ 4760 h 38"/>
                <a:gd name="T12" fmla="*/ 0 w 36"/>
                <a:gd name="T13" fmla="*/ 2408 h 38"/>
                <a:gd name="T14" fmla="*/ 1888 w 36"/>
                <a:gd name="T15" fmla="*/ 0 h 38"/>
                <a:gd name="T16" fmla="*/ 3575 w 36"/>
                <a:gd name="T17" fmla="*/ 2148 h 38"/>
                <a:gd name="T18" fmla="*/ 1063 w 36"/>
                <a:gd name="T19" fmla="*/ 2148 h 38"/>
                <a:gd name="T20" fmla="*/ 2408 w 36"/>
                <a:gd name="T21" fmla="*/ 1875 h 38"/>
                <a:gd name="T22" fmla="*/ 2408 w 36"/>
                <a:gd name="T23" fmla="*/ 1551 h 38"/>
                <a:gd name="T24" fmla="*/ 1772 w 36"/>
                <a:gd name="T25" fmla="*/ 219 h 38"/>
                <a:gd name="T26" fmla="*/ 1063 w 36"/>
                <a:gd name="T27" fmla="*/ 1875 h 38"/>
                <a:gd name="T28" fmla="*/ 2408 w 36"/>
                <a:gd name="T29" fmla="*/ 1875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6" h="38">
                  <a:moveTo>
                    <a:pt x="11" y="17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7"/>
                    <a:pt x="12" y="35"/>
                    <a:pt x="21" y="35"/>
                  </a:cubicBezTo>
                  <a:cubicBezTo>
                    <a:pt x="27" y="35"/>
                    <a:pt x="31" y="31"/>
                    <a:pt x="33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2" y="34"/>
                    <a:pt x="26" y="38"/>
                    <a:pt x="19" y="38"/>
                  </a:cubicBezTo>
                  <a:cubicBezTo>
                    <a:pt x="7" y="38"/>
                    <a:pt x="0" y="31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8" y="0"/>
                    <a:pt x="36" y="6"/>
                    <a:pt x="36" y="17"/>
                  </a:cubicBezTo>
                  <a:lnTo>
                    <a:pt x="11" y="17"/>
                  </a:lnTo>
                  <a:close/>
                  <a:moveTo>
                    <a:pt x="24" y="15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3" y="2"/>
                    <a:pt x="18" y="2"/>
                  </a:cubicBezTo>
                  <a:cubicBezTo>
                    <a:pt x="12" y="2"/>
                    <a:pt x="11" y="10"/>
                    <a:pt x="11" y="15"/>
                  </a:cubicBezTo>
                  <a:lnTo>
                    <a:pt x="2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74" name="Freeform 43"/>
            <p:cNvSpPr>
              <a:spLocks/>
            </p:cNvSpPr>
            <p:nvPr/>
          </p:nvSpPr>
          <p:spPr bwMode="auto">
            <a:xfrm>
              <a:off x="1966" y="3944"/>
              <a:ext cx="37" cy="89"/>
            </a:xfrm>
            <a:custGeom>
              <a:avLst/>
              <a:gdLst>
                <a:gd name="T0" fmla="*/ 0 w 22"/>
                <a:gd name="T1" fmla="*/ 5583 h 53"/>
                <a:gd name="T2" fmla="*/ 656 w 22"/>
                <a:gd name="T3" fmla="*/ 5583 h 53"/>
                <a:gd name="T4" fmla="*/ 656 w 22"/>
                <a:gd name="T5" fmla="*/ 294 h 53"/>
                <a:gd name="T6" fmla="*/ 0 w 22"/>
                <a:gd name="T7" fmla="*/ 294 h 53"/>
                <a:gd name="T8" fmla="*/ 0 w 22"/>
                <a:gd name="T9" fmla="*/ 0 h 53"/>
                <a:gd name="T10" fmla="*/ 494 w 22"/>
                <a:gd name="T11" fmla="*/ 0 h 53"/>
                <a:gd name="T12" fmla="*/ 1722 w 22"/>
                <a:gd name="T13" fmla="*/ 0 h 53"/>
                <a:gd name="T14" fmla="*/ 1722 w 22"/>
                <a:gd name="T15" fmla="*/ 5583 h 53"/>
                <a:gd name="T16" fmla="*/ 2351 w 22"/>
                <a:gd name="T17" fmla="*/ 5583 h 53"/>
                <a:gd name="T18" fmla="*/ 2351 w 22"/>
                <a:gd name="T19" fmla="*/ 5763 h 53"/>
                <a:gd name="T20" fmla="*/ 0 w 22"/>
                <a:gd name="T21" fmla="*/ 5763 h 53"/>
                <a:gd name="T22" fmla="*/ 0 w 22"/>
                <a:gd name="T23" fmla="*/ 5583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53">
                  <a:moveTo>
                    <a:pt x="0" y="51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3" y="0"/>
                    <a:pt x="16" y="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75" name="Freeform 44"/>
            <p:cNvSpPr>
              <a:spLocks noEditPoints="1"/>
            </p:cNvSpPr>
            <p:nvPr/>
          </p:nvSpPr>
          <p:spPr bwMode="auto">
            <a:xfrm>
              <a:off x="2008" y="3944"/>
              <a:ext cx="72" cy="90"/>
            </a:xfrm>
            <a:custGeom>
              <a:avLst/>
              <a:gdLst>
                <a:gd name="T0" fmla="*/ 2776 w 43"/>
                <a:gd name="T1" fmla="*/ 4922 h 54"/>
                <a:gd name="T2" fmla="*/ 2776 w 43"/>
                <a:gd name="T3" fmla="*/ 4922 h 54"/>
                <a:gd name="T4" fmla="*/ 1658 w 43"/>
                <a:gd name="T5" fmla="*/ 5463 h 54"/>
                <a:gd name="T6" fmla="*/ 0 w 43"/>
                <a:gd name="T7" fmla="*/ 3575 h 54"/>
                <a:gd name="T8" fmla="*/ 1658 w 43"/>
                <a:gd name="T9" fmla="*/ 1605 h 54"/>
                <a:gd name="T10" fmla="*/ 2776 w 43"/>
                <a:gd name="T11" fmla="*/ 2145 h 54"/>
                <a:gd name="T12" fmla="*/ 2776 w 43"/>
                <a:gd name="T13" fmla="*/ 2145 h 54"/>
                <a:gd name="T14" fmla="*/ 2776 w 43"/>
                <a:gd name="T15" fmla="*/ 287 h 54"/>
                <a:gd name="T16" fmla="*/ 2183 w 43"/>
                <a:gd name="T17" fmla="*/ 287 h 54"/>
                <a:gd name="T18" fmla="*/ 2183 w 43"/>
                <a:gd name="T19" fmla="*/ 0 h 54"/>
                <a:gd name="T20" fmla="*/ 2736 w 43"/>
                <a:gd name="T21" fmla="*/ 0 h 54"/>
                <a:gd name="T22" fmla="*/ 3828 w 43"/>
                <a:gd name="T23" fmla="*/ 0 h 54"/>
                <a:gd name="T24" fmla="*/ 3828 w 43"/>
                <a:gd name="T25" fmla="*/ 5187 h 54"/>
                <a:gd name="T26" fmla="*/ 4474 w 43"/>
                <a:gd name="T27" fmla="*/ 5187 h 54"/>
                <a:gd name="T28" fmla="*/ 4474 w 43"/>
                <a:gd name="T29" fmla="*/ 5362 h 54"/>
                <a:gd name="T30" fmla="*/ 2776 w 43"/>
                <a:gd name="T31" fmla="*/ 5463 h 54"/>
                <a:gd name="T32" fmla="*/ 2776 w 43"/>
                <a:gd name="T33" fmla="*/ 4922 h 54"/>
                <a:gd name="T34" fmla="*/ 1991 w 43"/>
                <a:gd name="T35" fmla="*/ 1888 h 54"/>
                <a:gd name="T36" fmla="*/ 1107 w 43"/>
                <a:gd name="T37" fmla="*/ 3575 h 54"/>
                <a:gd name="T38" fmla="*/ 1991 w 43"/>
                <a:gd name="T39" fmla="*/ 5187 h 54"/>
                <a:gd name="T40" fmla="*/ 2776 w 43"/>
                <a:gd name="T41" fmla="*/ 3575 h 54"/>
                <a:gd name="T42" fmla="*/ 1991 w 43"/>
                <a:gd name="T43" fmla="*/ 1888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" h="54"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4" y="53"/>
                    <a:pt x="20" y="54"/>
                    <a:pt x="16" y="54"/>
                  </a:cubicBezTo>
                  <a:cubicBezTo>
                    <a:pt x="4" y="54"/>
                    <a:pt x="0" y="45"/>
                    <a:pt x="0" y="35"/>
                  </a:cubicBezTo>
                  <a:cubicBezTo>
                    <a:pt x="0" y="25"/>
                    <a:pt x="5" y="16"/>
                    <a:pt x="16" y="16"/>
                  </a:cubicBezTo>
                  <a:cubicBezTo>
                    <a:pt x="21" y="16"/>
                    <a:pt x="25" y="18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4" y="0"/>
                    <a:pt x="37" y="0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35" y="53"/>
                    <a:pt x="31" y="53"/>
                    <a:pt x="27" y="54"/>
                  </a:cubicBezTo>
                  <a:lnTo>
                    <a:pt x="27" y="49"/>
                  </a:lnTo>
                  <a:close/>
                  <a:moveTo>
                    <a:pt x="19" y="19"/>
                  </a:moveTo>
                  <a:cubicBezTo>
                    <a:pt x="11" y="19"/>
                    <a:pt x="11" y="26"/>
                    <a:pt x="11" y="35"/>
                  </a:cubicBezTo>
                  <a:cubicBezTo>
                    <a:pt x="11" y="46"/>
                    <a:pt x="13" y="51"/>
                    <a:pt x="19" y="51"/>
                  </a:cubicBezTo>
                  <a:cubicBezTo>
                    <a:pt x="26" y="51"/>
                    <a:pt x="27" y="42"/>
                    <a:pt x="27" y="35"/>
                  </a:cubicBezTo>
                  <a:cubicBezTo>
                    <a:pt x="27" y="29"/>
                    <a:pt x="26" y="19"/>
                    <a:pt x="1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76" name="Freeform 45"/>
            <p:cNvSpPr>
              <a:spLocks noEditPoints="1"/>
            </p:cNvSpPr>
            <p:nvPr/>
          </p:nvSpPr>
          <p:spPr bwMode="auto">
            <a:xfrm>
              <a:off x="2107" y="3970"/>
              <a:ext cx="61" cy="66"/>
            </a:xfrm>
            <a:custGeom>
              <a:avLst/>
              <a:gdLst>
                <a:gd name="T0" fmla="*/ 2751 w 38"/>
                <a:gd name="T1" fmla="*/ 2914 h 38"/>
                <a:gd name="T2" fmla="*/ 1361 w 38"/>
                <a:gd name="T3" fmla="*/ 5485 h 38"/>
                <a:gd name="T4" fmla="*/ 0 w 38"/>
                <a:gd name="T5" fmla="*/ 2718 h 38"/>
                <a:gd name="T6" fmla="*/ 1361 w 38"/>
                <a:gd name="T7" fmla="*/ 148 h 38"/>
                <a:gd name="T8" fmla="*/ 2751 w 38"/>
                <a:gd name="T9" fmla="*/ 2914 h 38"/>
                <a:gd name="T10" fmla="*/ 876 w 38"/>
                <a:gd name="T11" fmla="*/ 2579 h 38"/>
                <a:gd name="T12" fmla="*/ 1361 w 38"/>
                <a:gd name="T13" fmla="*/ 5186 h 38"/>
                <a:gd name="T14" fmla="*/ 1954 w 38"/>
                <a:gd name="T15" fmla="*/ 2914 h 38"/>
                <a:gd name="T16" fmla="*/ 1361 w 38"/>
                <a:gd name="T17" fmla="*/ 446 h 38"/>
                <a:gd name="T18" fmla="*/ 876 w 38"/>
                <a:gd name="T19" fmla="*/ 2579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8">
                  <a:moveTo>
                    <a:pt x="38" y="20"/>
                  </a:moveTo>
                  <a:cubicBezTo>
                    <a:pt x="38" y="31"/>
                    <a:pt x="2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9" y="1"/>
                    <a:pt x="19" y="1"/>
                  </a:cubicBezTo>
                  <a:cubicBezTo>
                    <a:pt x="31" y="0"/>
                    <a:pt x="38" y="9"/>
                    <a:pt x="38" y="20"/>
                  </a:cubicBezTo>
                  <a:close/>
                  <a:moveTo>
                    <a:pt x="12" y="18"/>
                  </a:moveTo>
                  <a:cubicBezTo>
                    <a:pt x="12" y="30"/>
                    <a:pt x="12" y="36"/>
                    <a:pt x="19" y="36"/>
                  </a:cubicBezTo>
                  <a:cubicBezTo>
                    <a:pt x="27" y="36"/>
                    <a:pt x="27" y="29"/>
                    <a:pt x="27" y="20"/>
                  </a:cubicBezTo>
                  <a:cubicBezTo>
                    <a:pt x="27" y="11"/>
                    <a:pt x="27" y="3"/>
                    <a:pt x="19" y="3"/>
                  </a:cubicBezTo>
                  <a:cubicBezTo>
                    <a:pt x="12" y="3"/>
                    <a:pt x="12" y="10"/>
                    <a:pt x="1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77" name="Freeform 46"/>
            <p:cNvSpPr>
              <a:spLocks/>
            </p:cNvSpPr>
            <p:nvPr/>
          </p:nvSpPr>
          <p:spPr bwMode="auto">
            <a:xfrm>
              <a:off x="2170" y="3943"/>
              <a:ext cx="54" cy="90"/>
            </a:xfrm>
            <a:custGeom>
              <a:avLst/>
              <a:gdLst>
                <a:gd name="T0" fmla="*/ 2560 w 32"/>
                <a:gd name="T1" fmla="*/ 689 h 53"/>
                <a:gd name="T2" fmla="*/ 2216 w 32"/>
                <a:gd name="T3" fmla="*/ 343 h 53"/>
                <a:gd name="T4" fmla="*/ 1809 w 32"/>
                <a:gd name="T5" fmla="*/ 1004 h 53"/>
                <a:gd name="T6" fmla="*/ 1809 w 32"/>
                <a:gd name="T7" fmla="*/ 2165 h 53"/>
                <a:gd name="T8" fmla="*/ 2427 w 32"/>
                <a:gd name="T9" fmla="*/ 2165 h 53"/>
                <a:gd name="T10" fmla="*/ 2427 w 32"/>
                <a:gd name="T11" fmla="*/ 2345 h 53"/>
                <a:gd name="T12" fmla="*/ 1809 w 32"/>
                <a:gd name="T13" fmla="*/ 2345 h 53"/>
                <a:gd name="T14" fmla="*/ 1809 w 32"/>
                <a:gd name="T15" fmla="*/ 5254 h 53"/>
                <a:gd name="T16" fmla="*/ 1809 w 32"/>
                <a:gd name="T17" fmla="*/ 6013 h 53"/>
                <a:gd name="T18" fmla="*/ 2427 w 32"/>
                <a:gd name="T19" fmla="*/ 6013 h 53"/>
                <a:gd name="T20" fmla="*/ 2427 w 32"/>
                <a:gd name="T21" fmla="*/ 6242 h 53"/>
                <a:gd name="T22" fmla="*/ 0 w 32"/>
                <a:gd name="T23" fmla="*/ 6242 h 53"/>
                <a:gd name="T24" fmla="*/ 0 w 32"/>
                <a:gd name="T25" fmla="*/ 6013 h 53"/>
                <a:gd name="T26" fmla="*/ 672 w 32"/>
                <a:gd name="T27" fmla="*/ 6013 h 53"/>
                <a:gd name="T28" fmla="*/ 672 w 32"/>
                <a:gd name="T29" fmla="*/ 5254 h 53"/>
                <a:gd name="T30" fmla="*/ 672 w 32"/>
                <a:gd name="T31" fmla="*/ 2345 h 53"/>
                <a:gd name="T32" fmla="*/ 0 w 32"/>
                <a:gd name="T33" fmla="*/ 2345 h 53"/>
                <a:gd name="T34" fmla="*/ 0 w 32"/>
                <a:gd name="T35" fmla="*/ 2165 h 53"/>
                <a:gd name="T36" fmla="*/ 672 w 32"/>
                <a:gd name="T37" fmla="*/ 2165 h 53"/>
                <a:gd name="T38" fmla="*/ 672 w 32"/>
                <a:gd name="T39" fmla="*/ 1678 h 53"/>
                <a:gd name="T40" fmla="*/ 1250 w 32"/>
                <a:gd name="T41" fmla="*/ 202 h 53"/>
                <a:gd name="T42" fmla="*/ 2216 w 32"/>
                <a:gd name="T43" fmla="*/ 0 h 53"/>
                <a:gd name="T44" fmla="*/ 3559 w 32"/>
                <a:gd name="T45" fmla="*/ 1004 h 53"/>
                <a:gd name="T46" fmla="*/ 3053 w 32"/>
                <a:gd name="T47" fmla="*/ 1515 h 53"/>
                <a:gd name="T48" fmla="*/ 2560 w 32"/>
                <a:gd name="T49" fmla="*/ 1004 h 53"/>
                <a:gd name="T50" fmla="*/ 2560 w 32"/>
                <a:gd name="T51" fmla="*/ 689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53">
                  <a:moveTo>
                    <a:pt x="23" y="6"/>
                  </a:moveTo>
                  <a:cubicBezTo>
                    <a:pt x="23" y="4"/>
                    <a:pt x="22" y="3"/>
                    <a:pt x="20" y="3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0"/>
                    <a:pt x="6" y="5"/>
                    <a:pt x="11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30" y="0"/>
                    <a:pt x="32" y="6"/>
                    <a:pt x="32" y="9"/>
                  </a:cubicBezTo>
                  <a:cubicBezTo>
                    <a:pt x="32" y="10"/>
                    <a:pt x="32" y="13"/>
                    <a:pt x="27" y="13"/>
                  </a:cubicBezTo>
                  <a:cubicBezTo>
                    <a:pt x="23" y="13"/>
                    <a:pt x="23" y="10"/>
                    <a:pt x="23" y="9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78" name="Freeform 47"/>
            <p:cNvSpPr>
              <a:spLocks/>
            </p:cNvSpPr>
            <p:nvPr/>
          </p:nvSpPr>
          <p:spPr bwMode="auto">
            <a:xfrm>
              <a:off x="2247" y="3944"/>
              <a:ext cx="44" cy="89"/>
            </a:xfrm>
            <a:custGeom>
              <a:avLst/>
              <a:gdLst>
                <a:gd name="T0" fmla="*/ 12 w 52"/>
                <a:gd name="T1" fmla="*/ 0 h 106"/>
                <a:gd name="T2" fmla="*/ 12 w 52"/>
                <a:gd name="T3" fmla="*/ 3 h 106"/>
                <a:gd name="T4" fmla="*/ 8 w 52"/>
                <a:gd name="T5" fmla="*/ 3 h 106"/>
                <a:gd name="T6" fmla="*/ 8 w 52"/>
                <a:gd name="T7" fmla="*/ 4 h 106"/>
                <a:gd name="T8" fmla="*/ 8 w 52"/>
                <a:gd name="T9" fmla="*/ 19 h 106"/>
                <a:gd name="T10" fmla="*/ 8 w 52"/>
                <a:gd name="T11" fmla="*/ 20 h 106"/>
                <a:gd name="T12" fmla="*/ 12 w 52"/>
                <a:gd name="T13" fmla="*/ 20 h 106"/>
                <a:gd name="T14" fmla="*/ 12 w 52"/>
                <a:gd name="T15" fmla="*/ 23 h 106"/>
                <a:gd name="T16" fmla="*/ 0 w 52"/>
                <a:gd name="T17" fmla="*/ 23 h 106"/>
                <a:gd name="T18" fmla="*/ 0 w 52"/>
                <a:gd name="T19" fmla="*/ 20 h 106"/>
                <a:gd name="T20" fmla="*/ 3 w 52"/>
                <a:gd name="T21" fmla="*/ 20 h 106"/>
                <a:gd name="T22" fmla="*/ 3 w 52"/>
                <a:gd name="T23" fmla="*/ 19 h 106"/>
                <a:gd name="T24" fmla="*/ 3 w 52"/>
                <a:gd name="T25" fmla="*/ 4 h 106"/>
                <a:gd name="T26" fmla="*/ 3 w 52"/>
                <a:gd name="T27" fmla="*/ 3 h 106"/>
                <a:gd name="T28" fmla="*/ 0 w 52"/>
                <a:gd name="T29" fmla="*/ 3 h 106"/>
                <a:gd name="T30" fmla="*/ 0 w 52"/>
                <a:gd name="T31" fmla="*/ 0 h 106"/>
                <a:gd name="T32" fmla="*/ 12 w 52"/>
                <a:gd name="T33" fmla="*/ 0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106">
                  <a:moveTo>
                    <a:pt x="52" y="0"/>
                  </a:moveTo>
                  <a:lnTo>
                    <a:pt x="52" y="4"/>
                  </a:lnTo>
                  <a:lnTo>
                    <a:pt x="38" y="4"/>
                  </a:lnTo>
                  <a:lnTo>
                    <a:pt x="36" y="18"/>
                  </a:lnTo>
                  <a:lnTo>
                    <a:pt x="36" y="90"/>
                  </a:lnTo>
                  <a:lnTo>
                    <a:pt x="38" y="102"/>
                  </a:lnTo>
                  <a:lnTo>
                    <a:pt x="52" y="102"/>
                  </a:lnTo>
                  <a:lnTo>
                    <a:pt x="52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4" y="102"/>
                  </a:lnTo>
                  <a:lnTo>
                    <a:pt x="14" y="90"/>
                  </a:lnTo>
                  <a:lnTo>
                    <a:pt x="14" y="18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79" name="Freeform 48"/>
            <p:cNvSpPr>
              <a:spLocks/>
            </p:cNvSpPr>
            <p:nvPr/>
          </p:nvSpPr>
          <p:spPr bwMode="auto">
            <a:xfrm>
              <a:off x="2293" y="3944"/>
              <a:ext cx="37" cy="89"/>
            </a:xfrm>
            <a:custGeom>
              <a:avLst/>
              <a:gdLst>
                <a:gd name="T0" fmla="*/ 950 w 22"/>
                <a:gd name="T1" fmla="*/ 0 h 52"/>
                <a:gd name="T2" fmla="*/ 1855 w 22"/>
                <a:gd name="T3" fmla="*/ 0 h 52"/>
                <a:gd name="T4" fmla="*/ 1855 w 22"/>
                <a:gd name="T5" fmla="*/ 1029 h 52"/>
                <a:gd name="T6" fmla="*/ 1855 w 22"/>
                <a:gd name="T7" fmla="*/ 5681 h 52"/>
                <a:gd name="T8" fmla="*/ 1855 w 22"/>
                <a:gd name="T9" fmla="*/ 6333 h 52"/>
                <a:gd name="T10" fmla="*/ 2351 w 22"/>
                <a:gd name="T11" fmla="*/ 6333 h 52"/>
                <a:gd name="T12" fmla="*/ 2351 w 22"/>
                <a:gd name="T13" fmla="*/ 6538 h 52"/>
                <a:gd name="T14" fmla="*/ 0 w 22"/>
                <a:gd name="T15" fmla="*/ 6538 h 52"/>
                <a:gd name="T16" fmla="*/ 0 w 22"/>
                <a:gd name="T17" fmla="*/ 6333 h 52"/>
                <a:gd name="T18" fmla="*/ 656 w 22"/>
                <a:gd name="T19" fmla="*/ 6333 h 52"/>
                <a:gd name="T20" fmla="*/ 656 w 22"/>
                <a:gd name="T21" fmla="*/ 5681 h 52"/>
                <a:gd name="T22" fmla="*/ 656 w 22"/>
                <a:gd name="T23" fmla="*/ 1029 h 52"/>
                <a:gd name="T24" fmla="*/ 656 w 22"/>
                <a:gd name="T25" fmla="*/ 226 h 52"/>
                <a:gd name="T26" fmla="*/ 0 w 22"/>
                <a:gd name="T27" fmla="*/ 226 h 52"/>
                <a:gd name="T28" fmla="*/ 0 w 22"/>
                <a:gd name="T29" fmla="*/ 0 h 52"/>
                <a:gd name="T30" fmla="*/ 950 w 22"/>
                <a:gd name="T31" fmla="*/ 0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" h="52">
                  <a:moveTo>
                    <a:pt x="9" y="0"/>
                  </a:moveTo>
                  <a:cubicBezTo>
                    <a:pt x="12" y="0"/>
                    <a:pt x="14" y="0"/>
                    <a:pt x="17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80" name="Freeform 49"/>
            <p:cNvSpPr>
              <a:spLocks/>
            </p:cNvSpPr>
            <p:nvPr/>
          </p:nvSpPr>
          <p:spPr bwMode="auto">
            <a:xfrm>
              <a:off x="2331" y="3944"/>
              <a:ext cx="37" cy="89"/>
            </a:xfrm>
            <a:custGeom>
              <a:avLst/>
              <a:gdLst>
                <a:gd name="T0" fmla="*/ 950 w 22"/>
                <a:gd name="T1" fmla="*/ 0 h 52"/>
                <a:gd name="T2" fmla="*/ 1855 w 22"/>
                <a:gd name="T3" fmla="*/ 0 h 52"/>
                <a:gd name="T4" fmla="*/ 1855 w 22"/>
                <a:gd name="T5" fmla="*/ 1029 h 52"/>
                <a:gd name="T6" fmla="*/ 1855 w 22"/>
                <a:gd name="T7" fmla="*/ 5681 h 52"/>
                <a:gd name="T8" fmla="*/ 1855 w 22"/>
                <a:gd name="T9" fmla="*/ 6333 h 52"/>
                <a:gd name="T10" fmla="*/ 2351 w 22"/>
                <a:gd name="T11" fmla="*/ 6333 h 52"/>
                <a:gd name="T12" fmla="*/ 2351 w 22"/>
                <a:gd name="T13" fmla="*/ 6538 h 52"/>
                <a:gd name="T14" fmla="*/ 0 w 22"/>
                <a:gd name="T15" fmla="*/ 6538 h 52"/>
                <a:gd name="T16" fmla="*/ 0 w 22"/>
                <a:gd name="T17" fmla="*/ 6333 h 52"/>
                <a:gd name="T18" fmla="*/ 656 w 22"/>
                <a:gd name="T19" fmla="*/ 6333 h 52"/>
                <a:gd name="T20" fmla="*/ 656 w 22"/>
                <a:gd name="T21" fmla="*/ 5681 h 52"/>
                <a:gd name="T22" fmla="*/ 656 w 22"/>
                <a:gd name="T23" fmla="*/ 1029 h 52"/>
                <a:gd name="T24" fmla="*/ 656 w 22"/>
                <a:gd name="T25" fmla="*/ 226 h 52"/>
                <a:gd name="T26" fmla="*/ 0 w 22"/>
                <a:gd name="T27" fmla="*/ 226 h 52"/>
                <a:gd name="T28" fmla="*/ 0 w 22"/>
                <a:gd name="T29" fmla="*/ 0 h 52"/>
                <a:gd name="T30" fmla="*/ 950 w 22"/>
                <a:gd name="T31" fmla="*/ 0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" h="52">
                  <a:moveTo>
                    <a:pt x="9" y="0"/>
                  </a:moveTo>
                  <a:cubicBezTo>
                    <a:pt x="13" y="0"/>
                    <a:pt x="14" y="0"/>
                    <a:pt x="17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81" name="Freeform 50"/>
            <p:cNvSpPr>
              <a:spLocks noEditPoints="1"/>
            </p:cNvSpPr>
            <p:nvPr/>
          </p:nvSpPr>
          <p:spPr bwMode="auto">
            <a:xfrm>
              <a:off x="2370" y="3944"/>
              <a:ext cx="37" cy="89"/>
            </a:xfrm>
            <a:custGeom>
              <a:avLst/>
              <a:gdLst>
                <a:gd name="T0" fmla="*/ 831 w 22"/>
                <a:gd name="T1" fmla="*/ 2162 h 52"/>
                <a:gd name="T2" fmla="*/ 1855 w 22"/>
                <a:gd name="T3" fmla="*/ 1980 h 52"/>
                <a:gd name="T4" fmla="*/ 1855 w 22"/>
                <a:gd name="T5" fmla="*/ 3014 h 52"/>
                <a:gd name="T6" fmla="*/ 1855 w 22"/>
                <a:gd name="T7" fmla="*/ 5681 h 52"/>
                <a:gd name="T8" fmla="*/ 1855 w 22"/>
                <a:gd name="T9" fmla="*/ 6333 h 52"/>
                <a:gd name="T10" fmla="*/ 2351 w 22"/>
                <a:gd name="T11" fmla="*/ 6333 h 52"/>
                <a:gd name="T12" fmla="*/ 2351 w 22"/>
                <a:gd name="T13" fmla="*/ 6538 h 52"/>
                <a:gd name="T14" fmla="*/ 0 w 22"/>
                <a:gd name="T15" fmla="*/ 6538 h 52"/>
                <a:gd name="T16" fmla="*/ 0 w 22"/>
                <a:gd name="T17" fmla="*/ 6333 h 52"/>
                <a:gd name="T18" fmla="*/ 656 w 22"/>
                <a:gd name="T19" fmla="*/ 6333 h 52"/>
                <a:gd name="T20" fmla="*/ 656 w 22"/>
                <a:gd name="T21" fmla="*/ 5681 h 52"/>
                <a:gd name="T22" fmla="*/ 656 w 22"/>
                <a:gd name="T23" fmla="*/ 3014 h 52"/>
                <a:gd name="T24" fmla="*/ 656 w 22"/>
                <a:gd name="T25" fmla="*/ 2412 h 52"/>
                <a:gd name="T26" fmla="*/ 0 w 22"/>
                <a:gd name="T27" fmla="*/ 2412 h 52"/>
                <a:gd name="T28" fmla="*/ 0 w 22"/>
                <a:gd name="T29" fmla="*/ 2162 h 52"/>
                <a:gd name="T30" fmla="*/ 831 w 22"/>
                <a:gd name="T31" fmla="*/ 2162 h 52"/>
                <a:gd name="T32" fmla="*/ 494 w 22"/>
                <a:gd name="T33" fmla="*/ 738 h 52"/>
                <a:gd name="T34" fmla="*/ 1223 w 22"/>
                <a:gd name="T35" fmla="*/ 0 h 52"/>
                <a:gd name="T36" fmla="*/ 1855 w 22"/>
                <a:gd name="T37" fmla="*/ 738 h 52"/>
                <a:gd name="T38" fmla="*/ 1223 w 22"/>
                <a:gd name="T39" fmla="*/ 1556 h 52"/>
                <a:gd name="T40" fmla="*/ 767 w 22"/>
                <a:gd name="T41" fmla="*/ 1263 h 52"/>
                <a:gd name="T42" fmla="*/ 494 w 22"/>
                <a:gd name="T43" fmla="*/ 738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52">
                  <a:moveTo>
                    <a:pt x="8" y="17"/>
                  </a:moveTo>
                  <a:cubicBezTo>
                    <a:pt x="12" y="17"/>
                    <a:pt x="13" y="17"/>
                    <a:pt x="17" y="1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8" y="17"/>
                  </a:lnTo>
                  <a:close/>
                  <a:moveTo>
                    <a:pt x="5" y="6"/>
                  </a:moveTo>
                  <a:cubicBezTo>
                    <a:pt x="5" y="3"/>
                    <a:pt x="8" y="0"/>
                    <a:pt x="11" y="0"/>
                  </a:cubicBezTo>
                  <a:cubicBezTo>
                    <a:pt x="14" y="0"/>
                    <a:pt x="17" y="2"/>
                    <a:pt x="17" y="6"/>
                  </a:cubicBezTo>
                  <a:cubicBezTo>
                    <a:pt x="17" y="9"/>
                    <a:pt x="14" y="12"/>
                    <a:pt x="11" y="12"/>
                  </a:cubicBezTo>
                  <a:cubicBezTo>
                    <a:pt x="10" y="12"/>
                    <a:pt x="8" y="11"/>
                    <a:pt x="7" y="10"/>
                  </a:cubicBezTo>
                  <a:cubicBezTo>
                    <a:pt x="6" y="9"/>
                    <a:pt x="5" y="7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82" name="Freeform 51"/>
            <p:cNvSpPr>
              <a:spLocks/>
            </p:cNvSpPr>
            <p:nvPr/>
          </p:nvSpPr>
          <p:spPr bwMode="auto">
            <a:xfrm>
              <a:off x="2410" y="3972"/>
              <a:ext cx="76" cy="62"/>
            </a:xfrm>
            <a:custGeom>
              <a:avLst/>
              <a:gdLst>
                <a:gd name="T0" fmla="*/ 4509 w 45"/>
                <a:gd name="T1" fmla="*/ 4591 h 36"/>
                <a:gd name="T2" fmla="*/ 5009 w 45"/>
                <a:gd name="T3" fmla="*/ 4591 h 36"/>
                <a:gd name="T4" fmla="*/ 5009 w 45"/>
                <a:gd name="T5" fmla="*/ 4802 h 36"/>
                <a:gd name="T6" fmla="*/ 2719 w 45"/>
                <a:gd name="T7" fmla="*/ 4802 h 36"/>
                <a:gd name="T8" fmla="*/ 2719 w 45"/>
                <a:gd name="T9" fmla="*/ 4591 h 36"/>
                <a:gd name="T10" fmla="*/ 3246 w 45"/>
                <a:gd name="T11" fmla="*/ 4591 h 36"/>
                <a:gd name="T12" fmla="*/ 3246 w 45"/>
                <a:gd name="T13" fmla="*/ 3861 h 36"/>
                <a:gd name="T14" fmla="*/ 3246 w 45"/>
                <a:gd name="T15" fmla="*/ 1302 h 36"/>
                <a:gd name="T16" fmla="*/ 2719 w 45"/>
                <a:gd name="T17" fmla="*/ 424 h 36"/>
                <a:gd name="T18" fmla="*/ 2113 w 45"/>
                <a:gd name="T19" fmla="*/ 730 h 36"/>
                <a:gd name="T20" fmla="*/ 1817 w 45"/>
                <a:gd name="T21" fmla="*/ 2377 h 36"/>
                <a:gd name="T22" fmla="*/ 1817 w 45"/>
                <a:gd name="T23" fmla="*/ 3861 h 36"/>
                <a:gd name="T24" fmla="*/ 1817 w 45"/>
                <a:gd name="T25" fmla="*/ 4591 h 36"/>
                <a:gd name="T26" fmla="*/ 2315 w 45"/>
                <a:gd name="T27" fmla="*/ 4591 h 36"/>
                <a:gd name="T28" fmla="*/ 2315 w 45"/>
                <a:gd name="T29" fmla="*/ 4802 h 36"/>
                <a:gd name="T30" fmla="*/ 0 w 45"/>
                <a:gd name="T31" fmla="*/ 4802 h 36"/>
                <a:gd name="T32" fmla="*/ 0 w 45"/>
                <a:gd name="T33" fmla="*/ 4591 h 36"/>
                <a:gd name="T34" fmla="*/ 564 w 45"/>
                <a:gd name="T35" fmla="*/ 4591 h 36"/>
                <a:gd name="T36" fmla="*/ 564 w 45"/>
                <a:gd name="T37" fmla="*/ 3861 h 36"/>
                <a:gd name="T38" fmla="*/ 564 w 45"/>
                <a:gd name="T39" fmla="*/ 1073 h 36"/>
                <a:gd name="T40" fmla="*/ 564 w 45"/>
                <a:gd name="T41" fmla="*/ 424 h 36"/>
                <a:gd name="T42" fmla="*/ 0 w 45"/>
                <a:gd name="T43" fmla="*/ 424 h 36"/>
                <a:gd name="T44" fmla="*/ 0 w 45"/>
                <a:gd name="T45" fmla="*/ 143 h 36"/>
                <a:gd name="T46" fmla="*/ 782 w 45"/>
                <a:gd name="T47" fmla="*/ 143 h 36"/>
                <a:gd name="T48" fmla="*/ 1817 w 45"/>
                <a:gd name="T49" fmla="*/ 0 h 36"/>
                <a:gd name="T50" fmla="*/ 1817 w 45"/>
                <a:gd name="T51" fmla="*/ 940 h 36"/>
                <a:gd name="T52" fmla="*/ 2231 w 45"/>
                <a:gd name="T53" fmla="*/ 246 h 36"/>
                <a:gd name="T54" fmla="*/ 3246 w 45"/>
                <a:gd name="T55" fmla="*/ 0 h 36"/>
                <a:gd name="T56" fmla="*/ 3768 w 45"/>
                <a:gd name="T57" fmla="*/ 143 h 36"/>
                <a:gd name="T58" fmla="*/ 4509 w 45"/>
                <a:gd name="T59" fmla="*/ 1486 h 36"/>
                <a:gd name="T60" fmla="*/ 4509 w 45"/>
                <a:gd name="T61" fmla="*/ 3861 h 36"/>
                <a:gd name="T62" fmla="*/ 4509 w 45"/>
                <a:gd name="T63" fmla="*/ 4591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5" h="36">
                  <a:moveTo>
                    <a:pt x="40" y="34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7"/>
                    <a:pt x="29" y="3"/>
                    <a:pt x="24" y="3"/>
                  </a:cubicBezTo>
                  <a:cubicBezTo>
                    <a:pt x="23" y="3"/>
                    <a:pt x="21" y="4"/>
                    <a:pt x="19" y="5"/>
                  </a:cubicBezTo>
                  <a:cubicBezTo>
                    <a:pt x="16" y="8"/>
                    <a:pt x="16" y="13"/>
                    <a:pt x="16" y="1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1" y="1"/>
                    <a:pt x="12" y="1"/>
                    <a:pt x="16" y="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5"/>
                    <a:pt x="17" y="4"/>
                    <a:pt x="20" y="2"/>
                  </a:cubicBezTo>
                  <a:cubicBezTo>
                    <a:pt x="22" y="1"/>
                    <a:pt x="25" y="0"/>
                    <a:pt x="29" y="0"/>
                  </a:cubicBezTo>
                  <a:cubicBezTo>
                    <a:pt x="31" y="0"/>
                    <a:pt x="33" y="0"/>
                    <a:pt x="34" y="1"/>
                  </a:cubicBezTo>
                  <a:cubicBezTo>
                    <a:pt x="40" y="3"/>
                    <a:pt x="40" y="7"/>
                    <a:pt x="40" y="11"/>
                  </a:cubicBezTo>
                  <a:cubicBezTo>
                    <a:pt x="40" y="29"/>
                    <a:pt x="40" y="29"/>
                    <a:pt x="40" y="29"/>
                  </a:cubicBez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83" name="Freeform 52"/>
            <p:cNvSpPr>
              <a:spLocks noEditPoints="1"/>
            </p:cNvSpPr>
            <p:nvPr/>
          </p:nvSpPr>
          <p:spPr bwMode="auto">
            <a:xfrm>
              <a:off x="2487" y="3970"/>
              <a:ext cx="65" cy="66"/>
            </a:xfrm>
            <a:custGeom>
              <a:avLst/>
              <a:gdLst>
                <a:gd name="T0" fmla="*/ 4760 w 38"/>
                <a:gd name="T1" fmla="*/ 2914 h 38"/>
                <a:gd name="T2" fmla="*/ 2408 w 38"/>
                <a:gd name="T3" fmla="*/ 5485 h 38"/>
                <a:gd name="T4" fmla="*/ 0 w 38"/>
                <a:gd name="T5" fmla="*/ 2718 h 38"/>
                <a:gd name="T6" fmla="*/ 2408 w 38"/>
                <a:gd name="T7" fmla="*/ 148 h 38"/>
                <a:gd name="T8" fmla="*/ 4760 w 38"/>
                <a:gd name="T9" fmla="*/ 2914 h 38"/>
                <a:gd name="T10" fmla="*/ 1408 w 38"/>
                <a:gd name="T11" fmla="*/ 2579 h 38"/>
                <a:gd name="T12" fmla="*/ 2408 w 38"/>
                <a:gd name="T13" fmla="*/ 5186 h 38"/>
                <a:gd name="T14" fmla="*/ 3382 w 38"/>
                <a:gd name="T15" fmla="*/ 2914 h 38"/>
                <a:gd name="T16" fmla="*/ 2408 w 38"/>
                <a:gd name="T17" fmla="*/ 446 h 38"/>
                <a:gd name="T18" fmla="*/ 1408 w 38"/>
                <a:gd name="T19" fmla="*/ 2579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8">
                  <a:moveTo>
                    <a:pt x="38" y="20"/>
                  </a:moveTo>
                  <a:cubicBezTo>
                    <a:pt x="38" y="31"/>
                    <a:pt x="2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9" y="1"/>
                    <a:pt x="19" y="1"/>
                  </a:cubicBezTo>
                  <a:cubicBezTo>
                    <a:pt x="31" y="0"/>
                    <a:pt x="38" y="9"/>
                    <a:pt x="38" y="20"/>
                  </a:cubicBezTo>
                  <a:close/>
                  <a:moveTo>
                    <a:pt x="11" y="18"/>
                  </a:moveTo>
                  <a:cubicBezTo>
                    <a:pt x="11" y="30"/>
                    <a:pt x="12" y="36"/>
                    <a:pt x="19" y="36"/>
                  </a:cubicBezTo>
                  <a:cubicBezTo>
                    <a:pt x="26" y="36"/>
                    <a:pt x="27" y="29"/>
                    <a:pt x="27" y="20"/>
                  </a:cubicBezTo>
                  <a:cubicBezTo>
                    <a:pt x="27" y="11"/>
                    <a:pt x="26" y="3"/>
                    <a:pt x="19" y="3"/>
                  </a:cubicBezTo>
                  <a:cubicBezTo>
                    <a:pt x="12" y="3"/>
                    <a:pt x="11" y="10"/>
                    <a:pt x="1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84" name="Freeform 53"/>
            <p:cNvSpPr>
              <a:spLocks noEditPoints="1"/>
            </p:cNvSpPr>
            <p:nvPr/>
          </p:nvSpPr>
          <p:spPr bwMode="auto">
            <a:xfrm>
              <a:off x="2553" y="3944"/>
              <a:ext cx="37" cy="89"/>
            </a:xfrm>
            <a:custGeom>
              <a:avLst/>
              <a:gdLst>
                <a:gd name="T0" fmla="*/ 1112 w 21"/>
                <a:gd name="T1" fmla="*/ 2162 h 52"/>
                <a:gd name="T2" fmla="*/ 2542 w 21"/>
                <a:gd name="T3" fmla="*/ 1980 h 52"/>
                <a:gd name="T4" fmla="*/ 2542 w 21"/>
                <a:gd name="T5" fmla="*/ 3014 h 52"/>
                <a:gd name="T6" fmla="*/ 2542 w 21"/>
                <a:gd name="T7" fmla="*/ 5681 h 52"/>
                <a:gd name="T8" fmla="*/ 2542 w 21"/>
                <a:gd name="T9" fmla="*/ 6333 h 52"/>
                <a:gd name="T10" fmla="*/ 3325 w 21"/>
                <a:gd name="T11" fmla="*/ 6333 h 52"/>
                <a:gd name="T12" fmla="*/ 3325 w 21"/>
                <a:gd name="T13" fmla="*/ 6538 h 52"/>
                <a:gd name="T14" fmla="*/ 0 w 21"/>
                <a:gd name="T15" fmla="*/ 6538 h 52"/>
                <a:gd name="T16" fmla="*/ 0 w 21"/>
                <a:gd name="T17" fmla="*/ 6333 h 52"/>
                <a:gd name="T18" fmla="*/ 832 w 21"/>
                <a:gd name="T19" fmla="*/ 6333 h 52"/>
                <a:gd name="T20" fmla="*/ 832 w 21"/>
                <a:gd name="T21" fmla="*/ 5681 h 52"/>
                <a:gd name="T22" fmla="*/ 832 w 21"/>
                <a:gd name="T23" fmla="*/ 3014 h 52"/>
                <a:gd name="T24" fmla="*/ 832 w 21"/>
                <a:gd name="T25" fmla="*/ 2412 h 52"/>
                <a:gd name="T26" fmla="*/ 0 w 21"/>
                <a:gd name="T27" fmla="*/ 2412 h 52"/>
                <a:gd name="T28" fmla="*/ 0 w 21"/>
                <a:gd name="T29" fmla="*/ 2162 h 52"/>
                <a:gd name="T30" fmla="*/ 1112 w 21"/>
                <a:gd name="T31" fmla="*/ 2162 h 52"/>
                <a:gd name="T32" fmla="*/ 631 w 21"/>
                <a:gd name="T33" fmla="*/ 738 h 52"/>
                <a:gd name="T34" fmla="*/ 1580 w 21"/>
                <a:gd name="T35" fmla="*/ 0 h 52"/>
                <a:gd name="T36" fmla="*/ 2542 w 21"/>
                <a:gd name="T37" fmla="*/ 738 h 52"/>
                <a:gd name="T38" fmla="*/ 1580 w 21"/>
                <a:gd name="T39" fmla="*/ 1556 h 52"/>
                <a:gd name="T40" fmla="*/ 953 w 21"/>
                <a:gd name="T41" fmla="*/ 1263 h 52"/>
                <a:gd name="T42" fmla="*/ 631 w 21"/>
                <a:gd name="T43" fmla="*/ 738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" h="52">
                  <a:moveTo>
                    <a:pt x="7" y="17"/>
                  </a:moveTo>
                  <a:cubicBezTo>
                    <a:pt x="11" y="17"/>
                    <a:pt x="12" y="17"/>
                    <a:pt x="16" y="1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7" y="17"/>
                  </a:lnTo>
                  <a:close/>
                  <a:moveTo>
                    <a:pt x="4" y="6"/>
                  </a:moveTo>
                  <a:cubicBezTo>
                    <a:pt x="4" y="3"/>
                    <a:pt x="7" y="0"/>
                    <a:pt x="10" y="0"/>
                  </a:cubicBezTo>
                  <a:cubicBezTo>
                    <a:pt x="14" y="0"/>
                    <a:pt x="16" y="2"/>
                    <a:pt x="16" y="6"/>
                  </a:cubicBezTo>
                  <a:cubicBezTo>
                    <a:pt x="16" y="9"/>
                    <a:pt x="14" y="12"/>
                    <a:pt x="10" y="12"/>
                  </a:cubicBezTo>
                  <a:cubicBezTo>
                    <a:pt x="9" y="12"/>
                    <a:pt x="7" y="11"/>
                    <a:pt x="6" y="10"/>
                  </a:cubicBezTo>
                  <a:cubicBezTo>
                    <a:pt x="5" y="9"/>
                    <a:pt x="4" y="7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85" name="Freeform 54"/>
            <p:cNvSpPr>
              <a:spLocks/>
            </p:cNvSpPr>
            <p:nvPr/>
          </p:nvSpPr>
          <p:spPr bwMode="auto">
            <a:xfrm>
              <a:off x="2591" y="3972"/>
              <a:ext cx="47" cy="64"/>
            </a:xfrm>
            <a:custGeom>
              <a:avLst/>
              <a:gdLst>
                <a:gd name="T0" fmla="*/ 294 w 28"/>
                <a:gd name="T1" fmla="*/ 3190 h 37"/>
                <a:gd name="T2" fmla="*/ 453 w 28"/>
                <a:gd name="T3" fmla="*/ 3990 h 37"/>
                <a:gd name="T4" fmla="*/ 1494 w 28"/>
                <a:gd name="T5" fmla="*/ 4907 h 37"/>
                <a:gd name="T6" fmla="*/ 2214 w 28"/>
                <a:gd name="T7" fmla="*/ 4182 h 37"/>
                <a:gd name="T8" fmla="*/ 1392 w 28"/>
                <a:gd name="T9" fmla="*/ 3190 h 37"/>
                <a:gd name="T10" fmla="*/ 104 w 28"/>
                <a:gd name="T11" fmla="*/ 1533 h 37"/>
                <a:gd name="T12" fmla="*/ 1494 w 28"/>
                <a:gd name="T13" fmla="*/ 0 h 37"/>
                <a:gd name="T14" fmla="*/ 2669 w 28"/>
                <a:gd name="T15" fmla="*/ 249 h 37"/>
                <a:gd name="T16" fmla="*/ 2669 w 28"/>
                <a:gd name="T17" fmla="*/ 1657 h 37"/>
                <a:gd name="T18" fmla="*/ 2434 w 28"/>
                <a:gd name="T19" fmla="*/ 1657 h 37"/>
                <a:gd name="T20" fmla="*/ 2337 w 28"/>
                <a:gd name="T21" fmla="*/ 1128 h 37"/>
                <a:gd name="T22" fmla="*/ 1392 w 28"/>
                <a:gd name="T23" fmla="*/ 249 h 37"/>
                <a:gd name="T24" fmla="*/ 829 w 28"/>
                <a:gd name="T25" fmla="*/ 771 h 37"/>
                <a:gd name="T26" fmla="*/ 1096 w 28"/>
                <a:gd name="T27" fmla="*/ 1334 h 37"/>
                <a:gd name="T28" fmla="*/ 2038 w 28"/>
                <a:gd name="T29" fmla="*/ 1766 h 37"/>
                <a:gd name="T30" fmla="*/ 2969 w 28"/>
                <a:gd name="T31" fmla="*/ 3375 h 37"/>
                <a:gd name="T32" fmla="*/ 1392 w 28"/>
                <a:gd name="T33" fmla="*/ 5141 h 37"/>
                <a:gd name="T34" fmla="*/ 0 w 28"/>
                <a:gd name="T35" fmla="*/ 4907 h 37"/>
                <a:gd name="T36" fmla="*/ 0 w 28"/>
                <a:gd name="T37" fmla="*/ 3190 h 37"/>
                <a:gd name="T38" fmla="*/ 294 w 28"/>
                <a:gd name="T39" fmla="*/ 319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37">
                  <a:moveTo>
                    <a:pt x="3" y="23"/>
                  </a:moveTo>
                  <a:cubicBezTo>
                    <a:pt x="3" y="25"/>
                    <a:pt x="3" y="27"/>
                    <a:pt x="4" y="29"/>
                  </a:cubicBezTo>
                  <a:cubicBezTo>
                    <a:pt x="5" y="31"/>
                    <a:pt x="9" y="35"/>
                    <a:pt x="14" y="35"/>
                  </a:cubicBezTo>
                  <a:cubicBezTo>
                    <a:pt x="18" y="35"/>
                    <a:pt x="21" y="33"/>
                    <a:pt x="21" y="30"/>
                  </a:cubicBezTo>
                  <a:cubicBezTo>
                    <a:pt x="21" y="26"/>
                    <a:pt x="18" y="25"/>
                    <a:pt x="13" y="23"/>
                  </a:cubicBezTo>
                  <a:cubicBezTo>
                    <a:pt x="6" y="21"/>
                    <a:pt x="1" y="19"/>
                    <a:pt x="1" y="11"/>
                  </a:cubicBezTo>
                  <a:cubicBezTo>
                    <a:pt x="1" y="2"/>
                    <a:pt x="9" y="0"/>
                    <a:pt x="14" y="0"/>
                  </a:cubicBezTo>
                  <a:cubicBezTo>
                    <a:pt x="18" y="0"/>
                    <a:pt x="22" y="1"/>
                    <a:pt x="25" y="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0"/>
                    <a:pt x="22" y="9"/>
                    <a:pt x="22" y="8"/>
                  </a:cubicBezTo>
                  <a:cubicBezTo>
                    <a:pt x="21" y="6"/>
                    <a:pt x="18" y="2"/>
                    <a:pt x="13" y="2"/>
                  </a:cubicBezTo>
                  <a:cubicBezTo>
                    <a:pt x="9" y="2"/>
                    <a:pt x="8" y="5"/>
                    <a:pt x="8" y="6"/>
                  </a:cubicBezTo>
                  <a:cubicBezTo>
                    <a:pt x="8" y="9"/>
                    <a:pt x="9" y="10"/>
                    <a:pt x="10" y="10"/>
                  </a:cubicBezTo>
                  <a:cubicBezTo>
                    <a:pt x="11" y="11"/>
                    <a:pt x="17" y="13"/>
                    <a:pt x="19" y="13"/>
                  </a:cubicBezTo>
                  <a:cubicBezTo>
                    <a:pt x="23" y="15"/>
                    <a:pt x="28" y="18"/>
                    <a:pt x="28" y="24"/>
                  </a:cubicBezTo>
                  <a:cubicBezTo>
                    <a:pt x="28" y="32"/>
                    <a:pt x="22" y="37"/>
                    <a:pt x="13" y="37"/>
                  </a:cubicBezTo>
                  <a:cubicBezTo>
                    <a:pt x="8" y="37"/>
                    <a:pt x="4" y="36"/>
                    <a:pt x="0" y="35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4786" name="Group 55"/>
            <p:cNvGrpSpPr>
              <a:grpSpLocks noChangeAspect="1"/>
            </p:cNvGrpSpPr>
            <p:nvPr/>
          </p:nvGrpSpPr>
          <p:grpSpPr bwMode="auto">
            <a:xfrm>
              <a:off x="240" y="3868"/>
              <a:ext cx="480" cy="250"/>
              <a:chOff x="4848" y="3648"/>
              <a:chExt cx="652" cy="340"/>
            </a:xfrm>
          </p:grpSpPr>
          <p:sp>
            <p:nvSpPr>
              <p:cNvPr id="74787" name="AutoShape 56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848" y="3648"/>
                <a:ext cx="652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788" name="Freeform 57"/>
              <p:cNvSpPr>
                <a:spLocks noEditPoints="1"/>
              </p:cNvSpPr>
              <p:nvPr userDrawn="1"/>
            </p:nvSpPr>
            <p:spPr bwMode="auto">
              <a:xfrm>
                <a:off x="5110" y="3960"/>
                <a:ext cx="27" cy="26"/>
              </a:xfrm>
              <a:custGeom>
                <a:avLst/>
                <a:gdLst>
                  <a:gd name="T0" fmla="*/ 2572 w 11"/>
                  <a:gd name="T1" fmla="*/ 13577 h 11"/>
                  <a:gd name="T2" fmla="*/ 15496 w 11"/>
                  <a:gd name="T3" fmla="*/ 2061 h 11"/>
                  <a:gd name="T4" fmla="*/ 32768 w 11"/>
                  <a:gd name="T5" fmla="*/ 13577 h 11"/>
                  <a:gd name="T6" fmla="*/ 15496 w 11"/>
                  <a:gd name="T7" fmla="*/ 23532 h 11"/>
                  <a:gd name="T8" fmla="*/ 2572 w 11"/>
                  <a:gd name="T9" fmla="*/ 13577 h 11"/>
                  <a:gd name="T10" fmla="*/ 15496 w 11"/>
                  <a:gd name="T11" fmla="*/ 25090 h 11"/>
                  <a:gd name="T12" fmla="*/ 35461 w 11"/>
                  <a:gd name="T13" fmla="*/ 13577 h 11"/>
                  <a:gd name="T14" fmla="*/ 15496 w 11"/>
                  <a:gd name="T15" fmla="*/ 0 h 11"/>
                  <a:gd name="T16" fmla="*/ 0 w 11"/>
                  <a:gd name="T17" fmla="*/ 13577 h 11"/>
                  <a:gd name="T18" fmla="*/ 15496 w 11"/>
                  <a:gd name="T19" fmla="*/ 25090 h 11"/>
                  <a:gd name="T20" fmla="*/ 13350 w 11"/>
                  <a:gd name="T21" fmla="*/ 13577 h 11"/>
                  <a:gd name="T22" fmla="*/ 15496 w 11"/>
                  <a:gd name="T23" fmla="*/ 13577 h 11"/>
                  <a:gd name="T24" fmla="*/ 22538 w 11"/>
                  <a:gd name="T25" fmla="*/ 20575 h 11"/>
                  <a:gd name="T26" fmla="*/ 26281 w 11"/>
                  <a:gd name="T27" fmla="*/ 20575 h 11"/>
                  <a:gd name="T28" fmla="*/ 19857 w 11"/>
                  <a:gd name="T29" fmla="*/ 13577 h 11"/>
                  <a:gd name="T30" fmla="*/ 26281 w 11"/>
                  <a:gd name="T31" fmla="*/ 8705 h 11"/>
                  <a:gd name="T32" fmla="*/ 19857 w 11"/>
                  <a:gd name="T33" fmla="*/ 4871 h 11"/>
                  <a:gd name="T34" fmla="*/ 9182 w 11"/>
                  <a:gd name="T35" fmla="*/ 4871 h 11"/>
                  <a:gd name="T36" fmla="*/ 9182 w 11"/>
                  <a:gd name="T37" fmla="*/ 20575 h 11"/>
                  <a:gd name="T38" fmla="*/ 13350 w 11"/>
                  <a:gd name="T39" fmla="*/ 20575 h 11"/>
                  <a:gd name="T40" fmla="*/ 13350 w 11"/>
                  <a:gd name="T41" fmla="*/ 13577 h 11"/>
                  <a:gd name="T42" fmla="*/ 13350 w 11"/>
                  <a:gd name="T43" fmla="*/ 11513 h 11"/>
                  <a:gd name="T44" fmla="*/ 13350 w 11"/>
                  <a:gd name="T45" fmla="*/ 7022 h 11"/>
                  <a:gd name="T46" fmla="*/ 15496 w 11"/>
                  <a:gd name="T47" fmla="*/ 7022 h 11"/>
                  <a:gd name="T48" fmla="*/ 22538 w 11"/>
                  <a:gd name="T49" fmla="*/ 8705 h 11"/>
                  <a:gd name="T50" fmla="*/ 15496 w 11"/>
                  <a:gd name="T51" fmla="*/ 11513 h 11"/>
                  <a:gd name="T52" fmla="*/ 13350 w 11"/>
                  <a:gd name="T53" fmla="*/ 11513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" h="11">
                    <a:moveTo>
                      <a:pt x="1" y="6"/>
                    </a:moveTo>
                    <a:cubicBezTo>
                      <a:pt x="1" y="3"/>
                      <a:pt x="3" y="1"/>
                      <a:pt x="5" y="1"/>
                    </a:cubicBezTo>
                    <a:cubicBezTo>
                      <a:pt x="8" y="1"/>
                      <a:pt x="10" y="3"/>
                      <a:pt x="10" y="6"/>
                    </a:cubicBezTo>
                    <a:cubicBezTo>
                      <a:pt x="10" y="8"/>
                      <a:pt x="8" y="10"/>
                      <a:pt x="5" y="10"/>
                    </a:cubicBezTo>
                    <a:cubicBezTo>
                      <a:pt x="3" y="10"/>
                      <a:pt x="1" y="8"/>
                      <a:pt x="1" y="6"/>
                    </a:cubicBezTo>
                    <a:close/>
                    <a:moveTo>
                      <a:pt x="5" y="11"/>
                    </a:moveTo>
                    <a:cubicBezTo>
                      <a:pt x="8" y="11"/>
                      <a:pt x="11" y="9"/>
                      <a:pt x="11" y="6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lose/>
                    <a:moveTo>
                      <a:pt x="4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8" y="5"/>
                      <a:pt x="8" y="4"/>
                    </a:cubicBezTo>
                    <a:cubicBezTo>
                      <a:pt x="8" y="3"/>
                      <a:pt x="7" y="2"/>
                      <a:pt x="6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lnTo>
                      <a:pt x="4" y="6"/>
                    </a:lnTo>
                    <a:close/>
                    <a:moveTo>
                      <a:pt x="4" y="5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7" y="5"/>
                      <a:pt x="6" y="5"/>
                      <a:pt x="5" y="5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789" name="Freeform 58"/>
              <p:cNvSpPr>
                <a:spLocks noEditPoints="1"/>
              </p:cNvSpPr>
              <p:nvPr userDrawn="1"/>
            </p:nvSpPr>
            <p:spPr bwMode="auto">
              <a:xfrm>
                <a:off x="5431" y="3960"/>
                <a:ext cx="28" cy="26"/>
              </a:xfrm>
              <a:custGeom>
                <a:avLst/>
                <a:gdLst>
                  <a:gd name="T0" fmla="*/ 1932 w 12"/>
                  <a:gd name="T1" fmla="*/ 13577 h 11"/>
                  <a:gd name="T2" fmla="*/ 12451 w 12"/>
                  <a:gd name="T3" fmla="*/ 2061 h 11"/>
                  <a:gd name="T4" fmla="*/ 20340 w 12"/>
                  <a:gd name="T5" fmla="*/ 13577 h 11"/>
                  <a:gd name="T6" fmla="*/ 12451 w 12"/>
                  <a:gd name="T7" fmla="*/ 23532 h 11"/>
                  <a:gd name="T8" fmla="*/ 1932 w 12"/>
                  <a:gd name="T9" fmla="*/ 13577 h 11"/>
                  <a:gd name="T10" fmla="*/ 12451 w 12"/>
                  <a:gd name="T11" fmla="*/ 25090 h 11"/>
                  <a:gd name="T12" fmla="*/ 24544 w 12"/>
                  <a:gd name="T13" fmla="*/ 13577 h 11"/>
                  <a:gd name="T14" fmla="*/ 12451 w 12"/>
                  <a:gd name="T15" fmla="*/ 0 h 11"/>
                  <a:gd name="T16" fmla="*/ 0 w 12"/>
                  <a:gd name="T17" fmla="*/ 13577 h 11"/>
                  <a:gd name="T18" fmla="*/ 12451 w 12"/>
                  <a:gd name="T19" fmla="*/ 25090 h 11"/>
                  <a:gd name="T20" fmla="*/ 10519 w 12"/>
                  <a:gd name="T21" fmla="*/ 13577 h 11"/>
                  <a:gd name="T22" fmla="*/ 12451 w 12"/>
                  <a:gd name="T23" fmla="*/ 13577 h 11"/>
                  <a:gd name="T24" fmla="*/ 16606 w 12"/>
                  <a:gd name="T25" fmla="*/ 20575 h 11"/>
                  <a:gd name="T26" fmla="*/ 18408 w 12"/>
                  <a:gd name="T27" fmla="*/ 20575 h 11"/>
                  <a:gd name="T28" fmla="*/ 13900 w 12"/>
                  <a:gd name="T29" fmla="*/ 13577 h 11"/>
                  <a:gd name="T30" fmla="*/ 16606 w 12"/>
                  <a:gd name="T31" fmla="*/ 8705 h 11"/>
                  <a:gd name="T32" fmla="*/ 12451 w 12"/>
                  <a:gd name="T33" fmla="*/ 7022 h 11"/>
                  <a:gd name="T34" fmla="*/ 7889 w 12"/>
                  <a:gd name="T35" fmla="*/ 7022 h 11"/>
                  <a:gd name="T36" fmla="*/ 7889 w 12"/>
                  <a:gd name="T37" fmla="*/ 20575 h 11"/>
                  <a:gd name="T38" fmla="*/ 10519 w 12"/>
                  <a:gd name="T39" fmla="*/ 20575 h 11"/>
                  <a:gd name="T40" fmla="*/ 10519 w 12"/>
                  <a:gd name="T41" fmla="*/ 13577 h 11"/>
                  <a:gd name="T42" fmla="*/ 10519 w 12"/>
                  <a:gd name="T43" fmla="*/ 11513 h 11"/>
                  <a:gd name="T44" fmla="*/ 10519 w 12"/>
                  <a:gd name="T45" fmla="*/ 7022 h 11"/>
                  <a:gd name="T46" fmla="*/ 12451 w 12"/>
                  <a:gd name="T47" fmla="*/ 7022 h 11"/>
                  <a:gd name="T48" fmla="*/ 13900 w 12"/>
                  <a:gd name="T49" fmla="*/ 8705 h 11"/>
                  <a:gd name="T50" fmla="*/ 12451 w 12"/>
                  <a:gd name="T51" fmla="*/ 11513 h 11"/>
                  <a:gd name="T52" fmla="*/ 10519 w 12"/>
                  <a:gd name="T53" fmla="*/ 11513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" h="11">
                    <a:moveTo>
                      <a:pt x="1" y="6"/>
                    </a:moveTo>
                    <a:cubicBezTo>
                      <a:pt x="1" y="3"/>
                      <a:pt x="3" y="1"/>
                      <a:pt x="6" y="1"/>
                    </a:cubicBezTo>
                    <a:cubicBezTo>
                      <a:pt x="8" y="1"/>
                      <a:pt x="10" y="3"/>
                      <a:pt x="10" y="6"/>
                    </a:cubicBezTo>
                    <a:cubicBezTo>
                      <a:pt x="10" y="8"/>
                      <a:pt x="8" y="10"/>
                      <a:pt x="6" y="10"/>
                    </a:cubicBezTo>
                    <a:cubicBezTo>
                      <a:pt x="3" y="10"/>
                      <a:pt x="1" y="8"/>
                      <a:pt x="1" y="6"/>
                    </a:cubicBezTo>
                    <a:close/>
                    <a:moveTo>
                      <a:pt x="6" y="11"/>
                    </a:moveTo>
                    <a:cubicBezTo>
                      <a:pt x="9" y="11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lose/>
                    <a:moveTo>
                      <a:pt x="5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4"/>
                    </a:cubicBezTo>
                    <a:cubicBezTo>
                      <a:pt x="8" y="3"/>
                      <a:pt x="8" y="3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lnTo>
                      <a:pt x="5" y="6"/>
                    </a:lnTo>
                    <a:close/>
                    <a:moveTo>
                      <a:pt x="5" y="5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7" y="5"/>
                      <a:pt x="7" y="5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790" name="Freeform 59"/>
              <p:cNvSpPr>
                <a:spLocks noEditPoints="1"/>
              </p:cNvSpPr>
              <p:nvPr userDrawn="1"/>
            </p:nvSpPr>
            <p:spPr bwMode="auto">
              <a:xfrm>
                <a:off x="4846" y="3646"/>
                <a:ext cx="334" cy="340"/>
              </a:xfrm>
              <a:custGeom>
                <a:avLst/>
                <a:gdLst>
                  <a:gd name="T0" fmla="*/ 226553 w 142"/>
                  <a:gd name="T1" fmla="*/ 0 h 144"/>
                  <a:gd name="T2" fmla="*/ 88061 w 142"/>
                  <a:gd name="T3" fmla="*/ 0 h 144"/>
                  <a:gd name="T4" fmla="*/ 88061 w 142"/>
                  <a:gd name="T5" fmla="*/ 90787 h 144"/>
                  <a:gd name="T6" fmla="*/ 0 w 142"/>
                  <a:gd name="T7" fmla="*/ 90787 h 144"/>
                  <a:gd name="T8" fmla="*/ 0 w 142"/>
                  <a:gd name="T9" fmla="*/ 237695 h 144"/>
                  <a:gd name="T10" fmla="*/ 88061 w 142"/>
                  <a:gd name="T11" fmla="*/ 237695 h 144"/>
                  <a:gd name="T12" fmla="*/ 88061 w 142"/>
                  <a:gd name="T13" fmla="*/ 328532 h 144"/>
                  <a:gd name="T14" fmla="*/ 226553 w 142"/>
                  <a:gd name="T15" fmla="*/ 328532 h 144"/>
                  <a:gd name="T16" fmla="*/ 226553 w 142"/>
                  <a:gd name="T17" fmla="*/ 237695 h 144"/>
                  <a:gd name="T18" fmla="*/ 313092 w 142"/>
                  <a:gd name="T19" fmla="*/ 237695 h 144"/>
                  <a:gd name="T20" fmla="*/ 313092 w 142"/>
                  <a:gd name="T21" fmla="*/ 90787 h 144"/>
                  <a:gd name="T22" fmla="*/ 226553 w 142"/>
                  <a:gd name="T23" fmla="*/ 90787 h 144"/>
                  <a:gd name="T24" fmla="*/ 226553 w 142"/>
                  <a:gd name="T25" fmla="*/ 0 h 144"/>
                  <a:gd name="T26" fmla="*/ 103949 w 142"/>
                  <a:gd name="T27" fmla="*/ 234735 h 144"/>
                  <a:gd name="T28" fmla="*/ 76895 w 142"/>
                  <a:gd name="T29" fmla="*/ 200838 h 144"/>
                  <a:gd name="T30" fmla="*/ 70128 w 142"/>
                  <a:gd name="T31" fmla="*/ 162322 h 144"/>
                  <a:gd name="T32" fmla="*/ 76895 w 142"/>
                  <a:gd name="T33" fmla="*/ 132246 h 144"/>
                  <a:gd name="T34" fmla="*/ 130234 w 142"/>
                  <a:gd name="T35" fmla="*/ 137091 h 144"/>
                  <a:gd name="T36" fmla="*/ 145419 w 142"/>
                  <a:gd name="T37" fmla="*/ 150582 h 144"/>
                  <a:gd name="T38" fmla="*/ 138655 w 142"/>
                  <a:gd name="T39" fmla="*/ 168919 h 144"/>
                  <a:gd name="T40" fmla="*/ 107550 w 142"/>
                  <a:gd name="T41" fmla="*/ 226322 h 144"/>
                  <a:gd name="T42" fmla="*/ 103949 w 142"/>
                  <a:gd name="T43" fmla="*/ 234735 h 144"/>
                  <a:gd name="T44" fmla="*/ 180866 w 142"/>
                  <a:gd name="T45" fmla="*/ 251241 h 144"/>
                  <a:gd name="T46" fmla="*/ 154564 w 142"/>
                  <a:gd name="T47" fmla="*/ 254842 h 144"/>
                  <a:gd name="T48" fmla="*/ 110737 w 142"/>
                  <a:gd name="T49" fmla="*/ 239802 h 144"/>
                  <a:gd name="T50" fmla="*/ 112236 w 142"/>
                  <a:gd name="T51" fmla="*/ 232695 h 144"/>
                  <a:gd name="T52" fmla="*/ 149674 w 142"/>
                  <a:gd name="T53" fmla="*/ 175910 h 144"/>
                  <a:gd name="T54" fmla="*/ 156441 w 142"/>
                  <a:gd name="T55" fmla="*/ 170959 h 144"/>
                  <a:gd name="T56" fmla="*/ 164949 w 142"/>
                  <a:gd name="T57" fmla="*/ 177582 h 144"/>
                  <a:gd name="T58" fmla="*/ 200358 w 142"/>
                  <a:gd name="T59" fmla="*/ 232695 h 144"/>
                  <a:gd name="T60" fmla="*/ 205043 w 142"/>
                  <a:gd name="T61" fmla="*/ 239802 h 144"/>
                  <a:gd name="T62" fmla="*/ 180866 w 142"/>
                  <a:gd name="T63" fmla="*/ 251241 h 144"/>
                  <a:gd name="T64" fmla="*/ 244500 w 142"/>
                  <a:gd name="T65" fmla="*/ 164062 h 144"/>
                  <a:gd name="T66" fmla="*/ 236197 w 142"/>
                  <a:gd name="T67" fmla="*/ 202881 h 144"/>
                  <a:gd name="T68" fmla="*/ 211810 w 142"/>
                  <a:gd name="T69" fmla="*/ 232695 h 144"/>
                  <a:gd name="T70" fmla="*/ 207129 w 142"/>
                  <a:gd name="T71" fmla="*/ 227833 h 144"/>
                  <a:gd name="T72" fmla="*/ 171184 w 142"/>
                  <a:gd name="T73" fmla="*/ 162322 h 144"/>
                  <a:gd name="T74" fmla="*/ 169691 w 142"/>
                  <a:gd name="T75" fmla="*/ 150582 h 144"/>
                  <a:gd name="T76" fmla="*/ 185603 w 142"/>
                  <a:gd name="T77" fmla="*/ 139143 h 144"/>
                  <a:gd name="T78" fmla="*/ 237735 w 142"/>
                  <a:gd name="T79" fmla="*/ 132246 h 144"/>
                  <a:gd name="T80" fmla="*/ 244500 w 142"/>
                  <a:gd name="T81" fmla="*/ 164062 h 144"/>
                  <a:gd name="T82" fmla="*/ 236197 w 142"/>
                  <a:gd name="T83" fmla="*/ 125623 h 144"/>
                  <a:gd name="T84" fmla="*/ 226553 w 142"/>
                  <a:gd name="T85" fmla="*/ 125623 h 144"/>
                  <a:gd name="T86" fmla="*/ 174061 w 142"/>
                  <a:gd name="T87" fmla="*/ 125623 h 144"/>
                  <a:gd name="T88" fmla="*/ 161397 w 142"/>
                  <a:gd name="T89" fmla="*/ 114190 h 144"/>
                  <a:gd name="T90" fmla="*/ 167670 w 142"/>
                  <a:gd name="T91" fmla="*/ 95854 h 144"/>
                  <a:gd name="T92" fmla="*/ 156441 w 142"/>
                  <a:gd name="T93" fmla="*/ 87179 h 144"/>
                  <a:gd name="T94" fmla="*/ 145419 w 142"/>
                  <a:gd name="T95" fmla="*/ 95854 h 144"/>
                  <a:gd name="T96" fmla="*/ 151695 w 142"/>
                  <a:gd name="T97" fmla="*/ 114190 h 144"/>
                  <a:gd name="T98" fmla="*/ 133758 w 142"/>
                  <a:gd name="T99" fmla="*/ 125623 h 144"/>
                  <a:gd name="T100" fmla="*/ 81630 w 142"/>
                  <a:gd name="T101" fmla="*/ 125623 h 144"/>
                  <a:gd name="T102" fmla="*/ 76895 w 142"/>
                  <a:gd name="T103" fmla="*/ 125623 h 144"/>
                  <a:gd name="T104" fmla="*/ 112236 w 142"/>
                  <a:gd name="T105" fmla="*/ 87179 h 144"/>
                  <a:gd name="T106" fmla="*/ 156441 w 142"/>
                  <a:gd name="T107" fmla="*/ 73315 h 144"/>
                  <a:gd name="T108" fmla="*/ 202376 w 142"/>
                  <a:gd name="T109" fmla="*/ 87179 h 144"/>
                  <a:gd name="T110" fmla="*/ 236197 w 142"/>
                  <a:gd name="T111" fmla="*/ 125623 h 14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42" h="144">
                    <a:moveTo>
                      <a:pt x="103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42" y="104"/>
                      <a:pt x="142" y="104"/>
                      <a:pt x="142" y="104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03" y="40"/>
                      <a:pt x="103" y="40"/>
                      <a:pt x="103" y="40"/>
                    </a:cubicBezTo>
                    <a:lnTo>
                      <a:pt x="103" y="0"/>
                    </a:lnTo>
                    <a:close/>
                    <a:moveTo>
                      <a:pt x="47" y="103"/>
                    </a:moveTo>
                    <a:cubicBezTo>
                      <a:pt x="44" y="103"/>
                      <a:pt x="37" y="92"/>
                      <a:pt x="35" y="88"/>
                    </a:cubicBezTo>
                    <a:cubicBezTo>
                      <a:pt x="33" y="84"/>
                      <a:pt x="32" y="78"/>
                      <a:pt x="32" y="71"/>
                    </a:cubicBezTo>
                    <a:cubicBezTo>
                      <a:pt x="32" y="60"/>
                      <a:pt x="34" y="58"/>
                      <a:pt x="35" y="58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63" y="61"/>
                      <a:pt x="66" y="62"/>
                      <a:pt x="66" y="66"/>
                    </a:cubicBezTo>
                    <a:cubicBezTo>
                      <a:pt x="66" y="69"/>
                      <a:pt x="65" y="70"/>
                      <a:pt x="63" y="74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47" y="102"/>
                      <a:pt x="47" y="103"/>
                      <a:pt x="47" y="103"/>
                    </a:cubicBezTo>
                    <a:close/>
                    <a:moveTo>
                      <a:pt x="82" y="110"/>
                    </a:moveTo>
                    <a:cubicBezTo>
                      <a:pt x="78" y="111"/>
                      <a:pt x="75" y="112"/>
                      <a:pt x="70" y="112"/>
                    </a:cubicBezTo>
                    <a:cubicBezTo>
                      <a:pt x="64" y="112"/>
                      <a:pt x="50" y="108"/>
                      <a:pt x="50" y="105"/>
                    </a:cubicBezTo>
                    <a:cubicBezTo>
                      <a:pt x="50" y="104"/>
                      <a:pt x="50" y="104"/>
                      <a:pt x="51" y="102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69" y="75"/>
                      <a:pt x="70" y="75"/>
                      <a:pt x="71" y="75"/>
                    </a:cubicBezTo>
                    <a:cubicBezTo>
                      <a:pt x="73" y="75"/>
                      <a:pt x="73" y="76"/>
                      <a:pt x="75" y="78"/>
                    </a:cubicBezTo>
                    <a:cubicBezTo>
                      <a:pt x="91" y="102"/>
                      <a:pt x="91" y="102"/>
                      <a:pt x="91" y="102"/>
                    </a:cubicBezTo>
                    <a:cubicBezTo>
                      <a:pt x="92" y="104"/>
                      <a:pt x="93" y="104"/>
                      <a:pt x="93" y="105"/>
                    </a:cubicBezTo>
                    <a:cubicBezTo>
                      <a:pt x="93" y="105"/>
                      <a:pt x="90" y="108"/>
                      <a:pt x="82" y="110"/>
                    </a:cubicBezTo>
                    <a:close/>
                    <a:moveTo>
                      <a:pt x="111" y="72"/>
                    </a:moveTo>
                    <a:cubicBezTo>
                      <a:pt x="111" y="78"/>
                      <a:pt x="110" y="83"/>
                      <a:pt x="107" y="89"/>
                    </a:cubicBezTo>
                    <a:cubicBezTo>
                      <a:pt x="103" y="97"/>
                      <a:pt x="98" y="102"/>
                      <a:pt x="96" y="102"/>
                    </a:cubicBezTo>
                    <a:cubicBezTo>
                      <a:pt x="95" y="102"/>
                      <a:pt x="95" y="102"/>
                      <a:pt x="94" y="100"/>
                    </a:cubicBezTo>
                    <a:cubicBezTo>
                      <a:pt x="78" y="71"/>
                      <a:pt x="78" y="71"/>
                      <a:pt x="78" y="71"/>
                    </a:cubicBezTo>
                    <a:cubicBezTo>
                      <a:pt x="77" y="69"/>
                      <a:pt x="77" y="67"/>
                      <a:pt x="77" y="66"/>
                    </a:cubicBezTo>
                    <a:cubicBezTo>
                      <a:pt x="77" y="62"/>
                      <a:pt x="79" y="61"/>
                      <a:pt x="84" y="61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109" y="58"/>
                      <a:pt x="111" y="65"/>
                      <a:pt x="111" y="72"/>
                    </a:cubicBezTo>
                    <a:close/>
                    <a:moveTo>
                      <a:pt x="107" y="55"/>
                    </a:moveTo>
                    <a:cubicBezTo>
                      <a:pt x="107" y="55"/>
                      <a:pt x="107" y="55"/>
                      <a:pt x="103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6" y="55"/>
                      <a:pt x="73" y="54"/>
                      <a:pt x="73" y="50"/>
                    </a:cubicBezTo>
                    <a:cubicBezTo>
                      <a:pt x="73" y="47"/>
                      <a:pt x="76" y="46"/>
                      <a:pt x="76" y="42"/>
                    </a:cubicBezTo>
                    <a:cubicBezTo>
                      <a:pt x="76" y="40"/>
                      <a:pt x="73" y="38"/>
                      <a:pt x="71" y="38"/>
                    </a:cubicBezTo>
                    <a:cubicBezTo>
                      <a:pt x="68" y="38"/>
                      <a:pt x="66" y="39"/>
                      <a:pt x="66" y="42"/>
                    </a:cubicBezTo>
                    <a:cubicBezTo>
                      <a:pt x="66" y="46"/>
                      <a:pt x="69" y="47"/>
                      <a:pt x="69" y="50"/>
                    </a:cubicBezTo>
                    <a:cubicBezTo>
                      <a:pt x="69" y="55"/>
                      <a:pt x="66" y="55"/>
                      <a:pt x="61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6" y="55"/>
                      <a:pt x="35" y="55"/>
                      <a:pt x="35" y="55"/>
                    </a:cubicBezTo>
                    <a:cubicBezTo>
                      <a:pt x="35" y="50"/>
                      <a:pt x="45" y="41"/>
                      <a:pt x="51" y="38"/>
                    </a:cubicBezTo>
                    <a:cubicBezTo>
                      <a:pt x="56" y="34"/>
                      <a:pt x="63" y="32"/>
                      <a:pt x="71" y="32"/>
                    </a:cubicBezTo>
                    <a:cubicBezTo>
                      <a:pt x="79" y="32"/>
                      <a:pt x="86" y="34"/>
                      <a:pt x="92" y="38"/>
                    </a:cubicBezTo>
                    <a:cubicBezTo>
                      <a:pt x="97" y="41"/>
                      <a:pt x="107" y="51"/>
                      <a:pt x="107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791" name="Freeform 60"/>
              <p:cNvSpPr>
                <a:spLocks/>
              </p:cNvSpPr>
              <p:nvPr userDrawn="1"/>
            </p:nvSpPr>
            <p:spPr bwMode="auto">
              <a:xfrm>
                <a:off x="4955" y="3740"/>
                <a:ext cx="39" cy="25"/>
              </a:xfrm>
              <a:custGeom>
                <a:avLst/>
                <a:gdLst>
                  <a:gd name="T0" fmla="*/ 26114 w 17"/>
                  <a:gd name="T1" fmla="*/ 0 h 10"/>
                  <a:gd name="T2" fmla="*/ 24352 w 17"/>
                  <a:gd name="T3" fmla="*/ 0 h 10"/>
                  <a:gd name="T4" fmla="*/ 0 w 17"/>
                  <a:gd name="T5" fmla="*/ 35470 h 10"/>
                  <a:gd name="T6" fmla="*/ 1585 w 17"/>
                  <a:gd name="T7" fmla="*/ 38595 h 10"/>
                  <a:gd name="T8" fmla="*/ 26114 w 17"/>
                  <a:gd name="T9" fmla="*/ 38595 h 10"/>
                  <a:gd name="T10" fmla="*/ 29752 w 17"/>
                  <a:gd name="T11" fmla="*/ 35470 h 10"/>
                  <a:gd name="T12" fmla="*/ 24352 w 17"/>
                  <a:gd name="T13" fmla="*/ 12238 h 10"/>
                  <a:gd name="T14" fmla="*/ 26114 w 17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0">
                    <a:moveTo>
                      <a:pt x="15" y="0"/>
                    </a:moveTo>
                    <a:cubicBezTo>
                      <a:pt x="15" y="0"/>
                      <a:pt x="15" y="0"/>
                      <a:pt x="14" y="0"/>
                    </a:cubicBezTo>
                    <a:cubicBezTo>
                      <a:pt x="10" y="0"/>
                      <a:pt x="0" y="8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7" y="10"/>
                      <a:pt x="17" y="9"/>
                    </a:cubicBezTo>
                    <a:cubicBezTo>
                      <a:pt x="17" y="9"/>
                      <a:pt x="14" y="7"/>
                      <a:pt x="14" y="3"/>
                    </a:cubicBezTo>
                    <a:cubicBezTo>
                      <a:pt x="14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792" name="Freeform 61"/>
              <p:cNvSpPr>
                <a:spLocks/>
              </p:cNvSpPr>
              <p:nvPr userDrawn="1"/>
            </p:nvSpPr>
            <p:spPr bwMode="auto">
              <a:xfrm>
                <a:off x="5031" y="3740"/>
                <a:ext cx="44" cy="25"/>
              </a:xfrm>
              <a:custGeom>
                <a:avLst/>
                <a:gdLst>
                  <a:gd name="T0" fmla="*/ 8998 w 18"/>
                  <a:gd name="T1" fmla="*/ 0 h 10"/>
                  <a:gd name="T2" fmla="*/ 6209 w 18"/>
                  <a:gd name="T3" fmla="*/ 0 h 10"/>
                  <a:gd name="T4" fmla="*/ 8998 w 18"/>
                  <a:gd name="T5" fmla="*/ 12238 h 10"/>
                  <a:gd name="T6" fmla="*/ 0 w 18"/>
                  <a:gd name="T7" fmla="*/ 35470 h 10"/>
                  <a:gd name="T8" fmla="*/ 6209 w 18"/>
                  <a:gd name="T9" fmla="*/ 38595 h 10"/>
                  <a:gd name="T10" fmla="*/ 53766 w 18"/>
                  <a:gd name="T11" fmla="*/ 38595 h 10"/>
                  <a:gd name="T12" fmla="*/ 56305 w 18"/>
                  <a:gd name="T13" fmla="*/ 35470 h 10"/>
                  <a:gd name="T14" fmla="*/ 8998 w 18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8"/>
                      <a:pt x="0" y="9"/>
                      <a:pt x="0" y="9"/>
                    </a:cubicBezTo>
                    <a:cubicBezTo>
                      <a:pt x="0" y="10"/>
                      <a:pt x="0" y="10"/>
                      <a:pt x="2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8" y="10"/>
                      <a:pt x="18" y="9"/>
                    </a:cubicBezTo>
                    <a:cubicBezTo>
                      <a:pt x="18" y="8"/>
                      <a:pt x="8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793" name="Freeform 62"/>
              <p:cNvSpPr>
                <a:spLocks/>
              </p:cNvSpPr>
              <p:nvPr userDrawn="1"/>
            </p:nvSpPr>
            <p:spPr bwMode="auto">
              <a:xfrm>
                <a:off x="4933" y="3797"/>
                <a:ext cx="55" cy="71"/>
              </a:xfrm>
              <a:custGeom>
                <a:avLst/>
                <a:gdLst>
                  <a:gd name="T0" fmla="*/ 48228 w 23"/>
                  <a:gd name="T1" fmla="*/ 4890 h 30"/>
                  <a:gd name="T2" fmla="*/ 5404 w 23"/>
                  <a:gd name="T3" fmla="*/ 0 h 30"/>
                  <a:gd name="T4" fmla="*/ 0 w 23"/>
                  <a:gd name="T5" fmla="*/ 18798 h 30"/>
                  <a:gd name="T6" fmla="*/ 5404 w 23"/>
                  <a:gd name="T7" fmla="*/ 46181 h 30"/>
                  <a:gd name="T8" fmla="*/ 23765 w 23"/>
                  <a:gd name="T9" fmla="*/ 69923 h 30"/>
                  <a:gd name="T10" fmla="*/ 25408 w 23"/>
                  <a:gd name="T11" fmla="*/ 62738 h 30"/>
                  <a:gd name="T12" fmla="*/ 56829 w 23"/>
                  <a:gd name="T13" fmla="*/ 11573 h 30"/>
                  <a:gd name="T14" fmla="*/ 59115 w 23"/>
                  <a:gd name="T15" fmla="*/ 7062 h 30"/>
                  <a:gd name="T16" fmla="*/ 48228 w 23"/>
                  <a:gd name="T17" fmla="*/ 489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30">
                    <a:moveTo>
                      <a:pt x="19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8"/>
                    </a:cubicBezTo>
                    <a:cubicBezTo>
                      <a:pt x="0" y="12"/>
                      <a:pt x="1" y="16"/>
                      <a:pt x="2" y="20"/>
                    </a:cubicBezTo>
                    <a:cubicBezTo>
                      <a:pt x="3" y="21"/>
                      <a:pt x="7" y="30"/>
                      <a:pt x="9" y="30"/>
                    </a:cubicBezTo>
                    <a:cubicBezTo>
                      <a:pt x="9" y="30"/>
                      <a:pt x="10" y="28"/>
                      <a:pt x="10" y="27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4"/>
                      <a:pt x="23" y="4"/>
                      <a:pt x="23" y="3"/>
                    </a:cubicBezTo>
                    <a:cubicBezTo>
                      <a:pt x="23" y="2"/>
                      <a:pt x="22" y="2"/>
                      <a:pt x="1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794" name="Freeform 63"/>
              <p:cNvSpPr>
                <a:spLocks/>
              </p:cNvSpPr>
              <p:nvPr userDrawn="1"/>
            </p:nvSpPr>
            <p:spPr bwMode="auto">
              <a:xfrm>
                <a:off x="5042" y="3797"/>
                <a:ext cx="52" cy="71"/>
              </a:xfrm>
              <a:custGeom>
                <a:avLst/>
                <a:gdLst>
                  <a:gd name="T0" fmla="*/ 0 w 22"/>
                  <a:gd name="T1" fmla="*/ 7062 h 30"/>
                  <a:gd name="T2" fmla="*/ 4871 w 22"/>
                  <a:gd name="T3" fmla="*/ 11573 h 30"/>
                  <a:gd name="T4" fmla="*/ 27213 w 22"/>
                  <a:gd name="T5" fmla="*/ 61176 h 30"/>
                  <a:gd name="T6" fmla="*/ 32091 w 22"/>
                  <a:gd name="T7" fmla="*/ 69923 h 30"/>
                  <a:gd name="T8" fmla="*/ 45661 w 22"/>
                  <a:gd name="T9" fmla="*/ 46181 h 30"/>
                  <a:gd name="T10" fmla="*/ 50745 w 22"/>
                  <a:gd name="T11" fmla="*/ 13746 h 30"/>
                  <a:gd name="T12" fmla="*/ 45661 w 22"/>
                  <a:gd name="T13" fmla="*/ 0 h 30"/>
                  <a:gd name="T14" fmla="*/ 7022 w 22"/>
                  <a:gd name="T15" fmla="*/ 4890 h 30"/>
                  <a:gd name="T16" fmla="*/ 0 w 22"/>
                  <a:gd name="T17" fmla="*/ 7062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30">
                    <a:moveTo>
                      <a:pt x="0" y="3"/>
                    </a:moveTo>
                    <a:cubicBezTo>
                      <a:pt x="0" y="3"/>
                      <a:pt x="0" y="3"/>
                      <a:pt x="2" y="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9" y="23"/>
                      <a:pt x="20" y="20"/>
                    </a:cubicBezTo>
                    <a:cubicBezTo>
                      <a:pt x="22" y="16"/>
                      <a:pt x="22" y="11"/>
                      <a:pt x="22" y="6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795" name="Freeform 64"/>
              <p:cNvSpPr>
                <a:spLocks/>
              </p:cNvSpPr>
              <p:nvPr userDrawn="1"/>
            </p:nvSpPr>
            <p:spPr bwMode="auto">
              <a:xfrm>
                <a:off x="4983" y="3842"/>
                <a:ext cx="61" cy="54"/>
              </a:xfrm>
              <a:custGeom>
                <a:avLst/>
                <a:gdLst>
                  <a:gd name="T0" fmla="*/ 32004 w 26"/>
                  <a:gd name="T1" fmla="*/ 4712 h 23"/>
                  <a:gd name="T2" fmla="*/ 28513 w 26"/>
                  <a:gd name="T3" fmla="*/ 0 h 23"/>
                  <a:gd name="T4" fmla="*/ 25883 w 26"/>
                  <a:gd name="T5" fmla="*/ 4712 h 23"/>
                  <a:gd name="T6" fmla="*/ 2004 w 26"/>
                  <a:gd name="T7" fmla="*/ 37037 h 23"/>
                  <a:gd name="T8" fmla="*/ 0 w 26"/>
                  <a:gd name="T9" fmla="*/ 41723 h 23"/>
                  <a:gd name="T10" fmla="*/ 28513 w 26"/>
                  <a:gd name="T11" fmla="*/ 49919 h 23"/>
                  <a:gd name="T12" fmla="*/ 56024 w 26"/>
                  <a:gd name="T13" fmla="*/ 43238 h 23"/>
                  <a:gd name="T14" fmla="*/ 54020 w 26"/>
                  <a:gd name="T15" fmla="*/ 37037 h 23"/>
                  <a:gd name="T16" fmla="*/ 32004 w 26"/>
                  <a:gd name="T17" fmla="*/ 47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23">
                    <a:moveTo>
                      <a:pt x="15" y="2"/>
                    </a:moveTo>
                    <a:cubicBezTo>
                      <a:pt x="14" y="1"/>
                      <a:pt x="14" y="0"/>
                      <a:pt x="13" y="0"/>
                    </a:cubicBezTo>
                    <a:cubicBezTo>
                      <a:pt x="13" y="0"/>
                      <a:pt x="13" y="1"/>
                      <a:pt x="12" y="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5" y="23"/>
                      <a:pt x="13" y="23"/>
                    </a:cubicBezTo>
                    <a:cubicBezTo>
                      <a:pt x="17" y="23"/>
                      <a:pt x="26" y="22"/>
                      <a:pt x="26" y="20"/>
                    </a:cubicBezTo>
                    <a:cubicBezTo>
                      <a:pt x="26" y="20"/>
                      <a:pt x="26" y="19"/>
                      <a:pt x="25" y="17"/>
                    </a:cubicBez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796" name="Freeform 65"/>
              <p:cNvSpPr>
                <a:spLocks noEditPoints="1"/>
              </p:cNvSpPr>
              <p:nvPr userDrawn="1"/>
            </p:nvSpPr>
            <p:spPr bwMode="auto">
              <a:xfrm>
                <a:off x="5227" y="3648"/>
                <a:ext cx="273" cy="342"/>
              </a:xfrm>
              <a:custGeom>
                <a:avLst/>
                <a:gdLst>
                  <a:gd name="T0" fmla="*/ 254132 w 115"/>
                  <a:gd name="T1" fmla="*/ 0 h 145"/>
                  <a:gd name="T2" fmla="*/ 254132 w 115"/>
                  <a:gd name="T3" fmla="*/ 0 h 145"/>
                  <a:gd name="T4" fmla="*/ 141072 w 115"/>
                  <a:gd name="T5" fmla="*/ 24829 h 145"/>
                  <a:gd name="T6" fmla="*/ 24136 w 115"/>
                  <a:gd name="T7" fmla="*/ 0 h 145"/>
                  <a:gd name="T8" fmla="*/ 21247 w 115"/>
                  <a:gd name="T9" fmla="*/ 0 h 145"/>
                  <a:gd name="T10" fmla="*/ 0 w 115"/>
                  <a:gd name="T11" fmla="*/ 90210 h 145"/>
                  <a:gd name="T12" fmla="*/ 141072 w 115"/>
                  <a:gd name="T13" fmla="*/ 327582 h 145"/>
                  <a:gd name="T14" fmla="*/ 143175 w 115"/>
                  <a:gd name="T15" fmla="*/ 327582 h 145"/>
                  <a:gd name="T16" fmla="*/ 275253 w 115"/>
                  <a:gd name="T17" fmla="*/ 101598 h 145"/>
                  <a:gd name="T18" fmla="*/ 254132 w 115"/>
                  <a:gd name="T19" fmla="*/ 0 h 145"/>
                  <a:gd name="T20" fmla="*/ 143175 w 115"/>
                  <a:gd name="T21" fmla="*/ 302481 h 145"/>
                  <a:gd name="T22" fmla="*/ 143175 w 115"/>
                  <a:gd name="T23" fmla="*/ 302481 h 145"/>
                  <a:gd name="T24" fmla="*/ 24136 w 115"/>
                  <a:gd name="T25" fmla="*/ 99496 h 145"/>
                  <a:gd name="T26" fmla="*/ 36174 w 115"/>
                  <a:gd name="T27" fmla="*/ 31688 h 145"/>
                  <a:gd name="T28" fmla="*/ 36174 w 115"/>
                  <a:gd name="T29" fmla="*/ 31688 h 145"/>
                  <a:gd name="T30" fmla="*/ 141072 w 115"/>
                  <a:gd name="T31" fmla="*/ 49913 h 145"/>
                  <a:gd name="T32" fmla="*/ 237111 w 115"/>
                  <a:gd name="T33" fmla="*/ 31688 h 145"/>
                  <a:gd name="T34" fmla="*/ 239293 w 115"/>
                  <a:gd name="T35" fmla="*/ 31688 h 145"/>
                  <a:gd name="T36" fmla="*/ 251143 w 115"/>
                  <a:gd name="T37" fmla="*/ 106428 h 145"/>
                  <a:gd name="T38" fmla="*/ 143175 w 115"/>
                  <a:gd name="T39" fmla="*/ 302481 h 1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5" h="145"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86" y="9"/>
                      <a:pt x="76" y="11"/>
                      <a:pt x="59" y="11"/>
                    </a:cubicBezTo>
                    <a:cubicBezTo>
                      <a:pt x="38" y="11"/>
                      <a:pt x="25" y="8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84"/>
                      <a:pt x="22" y="122"/>
                      <a:pt x="59" y="145"/>
                    </a:cubicBezTo>
                    <a:cubicBezTo>
                      <a:pt x="60" y="145"/>
                      <a:pt x="60" y="145"/>
                      <a:pt x="60" y="145"/>
                    </a:cubicBezTo>
                    <a:cubicBezTo>
                      <a:pt x="94" y="124"/>
                      <a:pt x="115" y="88"/>
                      <a:pt x="115" y="45"/>
                    </a:cubicBezTo>
                    <a:cubicBezTo>
                      <a:pt x="115" y="29"/>
                      <a:pt x="113" y="16"/>
                      <a:pt x="106" y="0"/>
                    </a:cubicBezTo>
                    <a:close/>
                    <a:moveTo>
                      <a:pt x="60" y="134"/>
                    </a:moveTo>
                    <a:cubicBezTo>
                      <a:pt x="60" y="134"/>
                      <a:pt x="60" y="134"/>
                      <a:pt x="60" y="134"/>
                    </a:cubicBezTo>
                    <a:cubicBezTo>
                      <a:pt x="30" y="111"/>
                      <a:pt x="10" y="83"/>
                      <a:pt x="10" y="44"/>
                    </a:cubicBezTo>
                    <a:cubicBezTo>
                      <a:pt x="10" y="34"/>
                      <a:pt x="12" y="25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29" y="18"/>
                      <a:pt x="44" y="22"/>
                      <a:pt x="59" y="22"/>
                    </a:cubicBezTo>
                    <a:cubicBezTo>
                      <a:pt x="78" y="22"/>
                      <a:pt x="92" y="17"/>
                      <a:pt x="99" y="14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3" y="21"/>
                      <a:pt x="105" y="35"/>
                      <a:pt x="105" y="47"/>
                    </a:cubicBezTo>
                    <a:cubicBezTo>
                      <a:pt x="105" y="84"/>
                      <a:pt x="90" y="110"/>
                      <a:pt x="60" y="1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797" name="Freeform 66"/>
              <p:cNvSpPr>
                <a:spLocks noEditPoints="1"/>
              </p:cNvSpPr>
              <p:nvPr userDrawn="1"/>
            </p:nvSpPr>
            <p:spPr bwMode="auto">
              <a:xfrm>
                <a:off x="5268" y="3698"/>
                <a:ext cx="194" cy="250"/>
              </a:xfrm>
              <a:custGeom>
                <a:avLst/>
                <a:gdLst>
                  <a:gd name="T0" fmla="*/ 97185 w 82"/>
                  <a:gd name="T1" fmla="*/ 13434 h 106"/>
                  <a:gd name="T2" fmla="*/ 7048 w 82"/>
                  <a:gd name="T3" fmla="*/ 0 h 106"/>
                  <a:gd name="T4" fmla="*/ 100007 w 82"/>
                  <a:gd name="T5" fmla="*/ 239583 h 106"/>
                  <a:gd name="T6" fmla="*/ 190425 w 82"/>
                  <a:gd name="T7" fmla="*/ 54368 h 106"/>
                  <a:gd name="T8" fmla="*/ 183434 w 82"/>
                  <a:gd name="T9" fmla="*/ 0 h 106"/>
                  <a:gd name="T10" fmla="*/ 88353 w 82"/>
                  <a:gd name="T11" fmla="*/ 216375 h 106"/>
                  <a:gd name="T12" fmla="*/ 88353 w 82"/>
                  <a:gd name="T13" fmla="*/ 196009 h 106"/>
                  <a:gd name="T14" fmla="*/ 90513 w 82"/>
                  <a:gd name="T15" fmla="*/ 209811 h 106"/>
                  <a:gd name="T16" fmla="*/ 100007 w 82"/>
                  <a:gd name="T17" fmla="*/ 223245 h 106"/>
                  <a:gd name="T18" fmla="*/ 93335 w 82"/>
                  <a:gd name="T19" fmla="*/ 184691 h 106"/>
                  <a:gd name="T20" fmla="*/ 104138 w 82"/>
                  <a:gd name="T21" fmla="*/ 196009 h 106"/>
                  <a:gd name="T22" fmla="*/ 109118 w 82"/>
                  <a:gd name="T23" fmla="*/ 196009 h 106"/>
                  <a:gd name="T24" fmla="*/ 109118 w 82"/>
                  <a:gd name="T25" fmla="*/ 194465 h 106"/>
                  <a:gd name="T26" fmla="*/ 86287 w 82"/>
                  <a:gd name="T27" fmla="*/ 149387 h 106"/>
                  <a:gd name="T28" fmla="*/ 86287 w 82"/>
                  <a:gd name="T29" fmla="*/ 153035 h 106"/>
                  <a:gd name="T30" fmla="*/ 109118 w 82"/>
                  <a:gd name="T31" fmla="*/ 196009 h 106"/>
                  <a:gd name="T32" fmla="*/ 93335 w 82"/>
                  <a:gd name="T33" fmla="*/ 144557 h 106"/>
                  <a:gd name="T34" fmla="*/ 104138 w 82"/>
                  <a:gd name="T35" fmla="*/ 162809 h 106"/>
                  <a:gd name="T36" fmla="*/ 112068 w 82"/>
                  <a:gd name="T37" fmla="*/ 159870 h 106"/>
                  <a:gd name="T38" fmla="*/ 102072 w 82"/>
                  <a:gd name="T39" fmla="*/ 139613 h 106"/>
                  <a:gd name="T40" fmla="*/ 69613 w 82"/>
                  <a:gd name="T41" fmla="*/ 119828 h 106"/>
                  <a:gd name="T42" fmla="*/ 76796 w 82"/>
                  <a:gd name="T43" fmla="*/ 111200 h 106"/>
                  <a:gd name="T44" fmla="*/ 112068 w 82"/>
                  <a:gd name="T45" fmla="*/ 159870 h 106"/>
                  <a:gd name="T46" fmla="*/ 86287 w 82"/>
                  <a:gd name="T47" fmla="*/ 96531 h 106"/>
                  <a:gd name="T48" fmla="*/ 104138 w 82"/>
                  <a:gd name="T49" fmla="*/ 119828 h 106"/>
                  <a:gd name="T50" fmla="*/ 81390 w 82"/>
                  <a:gd name="T51" fmla="*/ 99479 h 106"/>
                  <a:gd name="T52" fmla="*/ 112068 w 82"/>
                  <a:gd name="T53" fmla="*/ 101583 h 106"/>
                  <a:gd name="T54" fmla="*/ 71747 w 82"/>
                  <a:gd name="T55" fmla="*/ 88149 h 106"/>
                  <a:gd name="T56" fmla="*/ 74730 w 82"/>
                  <a:gd name="T57" fmla="*/ 33731 h 106"/>
                  <a:gd name="T58" fmla="*/ 95025 w 82"/>
                  <a:gd name="T59" fmla="*/ 45118 h 106"/>
                  <a:gd name="T60" fmla="*/ 76796 w 82"/>
                  <a:gd name="T61" fmla="*/ 47870 h 106"/>
                  <a:gd name="T62" fmla="*/ 81390 w 82"/>
                  <a:gd name="T63" fmla="*/ 56465 h 106"/>
                  <a:gd name="T64" fmla="*/ 64687 w 82"/>
                  <a:gd name="T65" fmla="*/ 56465 h 106"/>
                  <a:gd name="T66" fmla="*/ 112068 w 82"/>
                  <a:gd name="T67" fmla="*/ 117703 h 106"/>
                  <a:gd name="T68" fmla="*/ 109118 w 82"/>
                  <a:gd name="T69" fmla="*/ 67785 h 106"/>
                  <a:gd name="T70" fmla="*/ 86287 w 82"/>
                  <a:gd name="T71" fmla="*/ 63340 h 106"/>
                  <a:gd name="T72" fmla="*/ 95025 w 82"/>
                  <a:gd name="T73" fmla="*/ 56465 h 106"/>
                  <a:gd name="T74" fmla="*/ 100007 w 82"/>
                  <a:gd name="T75" fmla="*/ 56465 h 106"/>
                  <a:gd name="T76" fmla="*/ 102072 w 82"/>
                  <a:gd name="T77" fmla="*/ 54368 h 106"/>
                  <a:gd name="T78" fmla="*/ 97185 w 82"/>
                  <a:gd name="T79" fmla="*/ 51675 h 106"/>
                  <a:gd name="T80" fmla="*/ 88353 w 82"/>
                  <a:gd name="T81" fmla="*/ 31684 h 106"/>
                  <a:gd name="T82" fmla="*/ 88353 w 82"/>
                  <a:gd name="T83" fmla="*/ 24821 h 106"/>
                  <a:gd name="T84" fmla="*/ 102072 w 82"/>
                  <a:gd name="T85" fmla="*/ 29637 h 106"/>
                  <a:gd name="T86" fmla="*/ 109118 w 82"/>
                  <a:gd name="T87" fmla="*/ 45118 h 106"/>
                  <a:gd name="T88" fmla="*/ 118747 w 82"/>
                  <a:gd name="T89" fmla="*/ 38243 h 106"/>
                  <a:gd name="T90" fmla="*/ 132370 w 82"/>
                  <a:gd name="T91" fmla="*/ 43071 h 1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2" h="106">
                    <a:moveTo>
                      <a:pt x="79" y="0"/>
                    </a:moveTo>
                    <a:cubicBezTo>
                      <a:pt x="67" y="4"/>
                      <a:pt x="58" y="6"/>
                      <a:pt x="42" y="6"/>
                    </a:cubicBezTo>
                    <a:cubicBezTo>
                      <a:pt x="29" y="6"/>
                      <a:pt x="18" y="5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0"/>
                      <a:pt x="0" y="15"/>
                      <a:pt x="0" y="22"/>
                    </a:cubicBezTo>
                    <a:cubicBezTo>
                      <a:pt x="0" y="57"/>
                      <a:pt x="16" y="85"/>
                      <a:pt x="43" y="106"/>
                    </a:cubicBezTo>
                    <a:cubicBezTo>
                      <a:pt x="43" y="106"/>
                      <a:pt x="43" y="106"/>
                      <a:pt x="43" y="106"/>
                    </a:cubicBezTo>
                    <a:cubicBezTo>
                      <a:pt x="70" y="83"/>
                      <a:pt x="82" y="59"/>
                      <a:pt x="82" y="24"/>
                    </a:cubicBezTo>
                    <a:cubicBezTo>
                      <a:pt x="82" y="16"/>
                      <a:pt x="81" y="9"/>
                      <a:pt x="79" y="1"/>
                    </a:cubicBezTo>
                    <a:lnTo>
                      <a:pt x="79" y="0"/>
                    </a:lnTo>
                    <a:close/>
                    <a:moveTo>
                      <a:pt x="39" y="93"/>
                    </a:moveTo>
                    <a:cubicBezTo>
                      <a:pt x="39" y="94"/>
                      <a:pt x="39" y="96"/>
                      <a:pt x="38" y="96"/>
                    </a:cubicBezTo>
                    <a:cubicBezTo>
                      <a:pt x="37" y="96"/>
                      <a:pt x="36" y="95"/>
                      <a:pt x="36" y="92"/>
                    </a:cubicBezTo>
                    <a:cubicBezTo>
                      <a:pt x="36" y="90"/>
                      <a:pt x="37" y="88"/>
                      <a:pt x="38" y="87"/>
                    </a:cubicBezTo>
                    <a:cubicBezTo>
                      <a:pt x="39" y="92"/>
                      <a:pt x="39" y="92"/>
                      <a:pt x="39" y="92"/>
                    </a:cubicBezTo>
                    <a:lnTo>
                      <a:pt x="39" y="93"/>
                    </a:lnTo>
                    <a:close/>
                    <a:moveTo>
                      <a:pt x="45" y="95"/>
                    </a:moveTo>
                    <a:cubicBezTo>
                      <a:pt x="45" y="98"/>
                      <a:pt x="44" y="99"/>
                      <a:pt x="43" y="99"/>
                    </a:cubicBezTo>
                    <a:cubicBezTo>
                      <a:pt x="41" y="99"/>
                      <a:pt x="41" y="97"/>
                      <a:pt x="40" y="96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42" y="82"/>
                      <a:pt x="43" y="83"/>
                      <a:pt x="44" y="84"/>
                    </a:cubicBezTo>
                    <a:cubicBezTo>
                      <a:pt x="45" y="85"/>
                      <a:pt x="44" y="86"/>
                      <a:pt x="45" y="87"/>
                    </a:cubicBezTo>
                    <a:lnTo>
                      <a:pt x="45" y="95"/>
                    </a:lnTo>
                    <a:close/>
                    <a:moveTo>
                      <a:pt x="47" y="87"/>
                    </a:moveTo>
                    <a:cubicBezTo>
                      <a:pt x="47" y="87"/>
                      <a:pt x="47" y="87"/>
                      <a:pt x="47" y="87"/>
                    </a:cubicBezTo>
                    <a:cubicBezTo>
                      <a:pt x="47" y="86"/>
                      <a:pt x="47" y="86"/>
                      <a:pt x="47" y="86"/>
                    </a:cubicBezTo>
                    <a:cubicBezTo>
                      <a:pt x="47" y="78"/>
                      <a:pt x="33" y="80"/>
                      <a:pt x="33" y="72"/>
                    </a:cubicBezTo>
                    <a:cubicBezTo>
                      <a:pt x="33" y="69"/>
                      <a:pt x="35" y="67"/>
                      <a:pt x="37" y="66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7"/>
                      <a:pt x="37" y="68"/>
                      <a:pt x="37" y="68"/>
                    </a:cubicBezTo>
                    <a:cubicBezTo>
                      <a:pt x="37" y="76"/>
                      <a:pt x="51" y="73"/>
                      <a:pt x="51" y="82"/>
                    </a:cubicBezTo>
                    <a:cubicBezTo>
                      <a:pt x="51" y="85"/>
                      <a:pt x="49" y="86"/>
                      <a:pt x="47" y="87"/>
                    </a:cubicBezTo>
                    <a:close/>
                    <a:moveTo>
                      <a:pt x="40" y="69"/>
                    </a:moveTo>
                    <a:cubicBezTo>
                      <a:pt x="40" y="64"/>
                      <a:pt x="40" y="64"/>
                      <a:pt x="40" y="64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72"/>
                      <a:pt x="45" y="72"/>
                      <a:pt x="45" y="72"/>
                    </a:cubicBezTo>
                    <a:lnTo>
                      <a:pt x="40" y="69"/>
                    </a:lnTo>
                    <a:close/>
                    <a:moveTo>
                      <a:pt x="48" y="71"/>
                    </a:moveTo>
                    <a:cubicBezTo>
                      <a:pt x="48" y="65"/>
                      <a:pt x="48" y="65"/>
                      <a:pt x="48" y="65"/>
                    </a:cubicBezTo>
                    <a:cubicBezTo>
                      <a:pt x="48" y="63"/>
                      <a:pt x="47" y="62"/>
                      <a:pt x="44" y="62"/>
                    </a:cubicBezTo>
                    <a:cubicBezTo>
                      <a:pt x="43" y="62"/>
                      <a:pt x="40" y="62"/>
                      <a:pt x="38" y="62"/>
                    </a:cubicBezTo>
                    <a:cubicBezTo>
                      <a:pt x="34" y="61"/>
                      <a:pt x="30" y="57"/>
                      <a:pt x="30" y="53"/>
                    </a:cubicBezTo>
                    <a:cubicBezTo>
                      <a:pt x="30" y="51"/>
                      <a:pt x="31" y="50"/>
                      <a:pt x="33" y="48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5" y="62"/>
                      <a:pt x="54" y="53"/>
                      <a:pt x="54" y="64"/>
                    </a:cubicBezTo>
                    <a:cubicBezTo>
                      <a:pt x="54" y="68"/>
                      <a:pt x="51" y="70"/>
                      <a:pt x="48" y="71"/>
                    </a:cubicBezTo>
                    <a:close/>
                    <a:moveTo>
                      <a:pt x="35" y="44"/>
                    </a:moveTo>
                    <a:cubicBezTo>
                      <a:pt x="35" y="43"/>
                      <a:pt x="36" y="43"/>
                      <a:pt x="37" y="43"/>
                    </a:cubicBezTo>
                    <a:cubicBezTo>
                      <a:pt x="39" y="43"/>
                      <a:pt x="42" y="43"/>
                      <a:pt x="45" y="44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0" y="52"/>
                      <a:pt x="35" y="52"/>
                      <a:pt x="35" y="44"/>
                    </a:cubicBezTo>
                    <a:close/>
                    <a:moveTo>
                      <a:pt x="48" y="52"/>
                    </a:move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1"/>
                      <a:pt x="48" y="41"/>
                      <a:pt x="41" y="40"/>
                    </a:cubicBezTo>
                    <a:cubicBezTo>
                      <a:pt x="38" y="40"/>
                      <a:pt x="34" y="40"/>
                      <a:pt x="31" y="39"/>
                    </a:cubicBezTo>
                    <a:cubicBezTo>
                      <a:pt x="24" y="37"/>
                      <a:pt x="20" y="32"/>
                      <a:pt x="20" y="26"/>
                    </a:cubicBezTo>
                    <a:cubicBezTo>
                      <a:pt x="20" y="20"/>
                      <a:pt x="25" y="15"/>
                      <a:pt x="32" y="15"/>
                    </a:cubicBezTo>
                    <a:cubicBezTo>
                      <a:pt x="34" y="15"/>
                      <a:pt x="36" y="15"/>
                      <a:pt x="38" y="16"/>
                    </a:cubicBezTo>
                    <a:cubicBezTo>
                      <a:pt x="40" y="17"/>
                      <a:pt x="41" y="20"/>
                      <a:pt x="41" y="20"/>
                    </a:cubicBezTo>
                    <a:cubicBezTo>
                      <a:pt x="41" y="21"/>
                      <a:pt x="40" y="21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3"/>
                      <a:pt x="39" y="23"/>
                      <a:pt x="39" y="24"/>
                    </a:cubicBezTo>
                    <a:cubicBezTo>
                      <a:pt x="39" y="25"/>
                      <a:pt x="38" y="25"/>
                      <a:pt x="35" y="25"/>
                    </a:cubicBezTo>
                    <a:cubicBezTo>
                      <a:pt x="32" y="25"/>
                      <a:pt x="31" y="24"/>
                      <a:pt x="29" y="24"/>
                    </a:cubicBezTo>
                    <a:cubicBezTo>
                      <a:pt x="28" y="24"/>
                      <a:pt x="28" y="25"/>
                      <a:pt x="28" y="25"/>
                    </a:cubicBezTo>
                    <a:cubicBezTo>
                      <a:pt x="28" y="35"/>
                      <a:pt x="56" y="27"/>
                      <a:pt x="56" y="43"/>
                    </a:cubicBezTo>
                    <a:cubicBezTo>
                      <a:pt x="56" y="48"/>
                      <a:pt x="53" y="51"/>
                      <a:pt x="48" y="52"/>
                    </a:cubicBezTo>
                    <a:close/>
                    <a:moveTo>
                      <a:pt x="56" y="21"/>
                    </a:moveTo>
                    <a:cubicBezTo>
                      <a:pt x="47" y="30"/>
                      <a:pt x="47" y="30"/>
                      <a:pt x="47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3" y="29"/>
                      <a:pt x="42" y="28"/>
                      <a:pt x="37" y="28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40" y="27"/>
                      <a:pt x="40" y="25"/>
                      <a:pt x="41" y="25"/>
                    </a:cubicBezTo>
                    <a:cubicBezTo>
                      <a:pt x="41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4" y="25"/>
                      <a:pt x="44" y="24"/>
                      <a:pt x="44" y="24"/>
                    </a:cubicBezTo>
                    <a:cubicBezTo>
                      <a:pt x="44" y="23"/>
                      <a:pt x="44" y="23"/>
                      <a:pt x="43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7" y="13"/>
                      <a:pt x="37" y="13"/>
                      <a:pt x="37" y="12"/>
                    </a:cubicBezTo>
                    <a:cubicBezTo>
                      <a:pt x="37" y="11"/>
                      <a:pt x="38" y="11"/>
                      <a:pt x="38" y="11"/>
                    </a:cubicBezTo>
                    <a:cubicBezTo>
                      <a:pt x="39" y="11"/>
                      <a:pt x="39" y="11"/>
                      <a:pt x="40" y="12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6" y="14"/>
                      <a:pt x="46" y="14"/>
                      <a:pt x="46" y="16"/>
                    </a:cubicBezTo>
                    <a:cubicBezTo>
                      <a:pt x="46" y="20"/>
                      <a:pt x="46" y="20"/>
                      <a:pt x="47" y="20"/>
                    </a:cubicBezTo>
                    <a:cubicBezTo>
                      <a:pt x="47" y="20"/>
                      <a:pt x="47" y="20"/>
                      <a:pt x="49" y="19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3" y="16"/>
                      <a:pt x="54" y="16"/>
                    </a:cubicBezTo>
                    <a:cubicBezTo>
                      <a:pt x="55" y="16"/>
                      <a:pt x="57" y="17"/>
                      <a:pt x="57" y="19"/>
                    </a:cubicBezTo>
                    <a:cubicBezTo>
                      <a:pt x="57" y="19"/>
                      <a:pt x="57" y="20"/>
                      <a:pt x="56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798" name="Freeform 67"/>
              <p:cNvSpPr>
                <a:spLocks/>
              </p:cNvSpPr>
              <p:nvPr userDrawn="1"/>
            </p:nvSpPr>
            <p:spPr bwMode="auto">
              <a:xfrm>
                <a:off x="5351" y="3738"/>
                <a:ext cx="6" cy="5"/>
              </a:xfrm>
              <a:custGeom>
                <a:avLst/>
                <a:gdLst>
                  <a:gd name="T0" fmla="*/ 1024 w 3"/>
                  <a:gd name="T1" fmla="*/ 8125 h 2"/>
                  <a:gd name="T2" fmla="*/ 1536 w 3"/>
                  <a:gd name="T3" fmla="*/ 4895 h 2"/>
                  <a:gd name="T4" fmla="*/ 1536 w 3"/>
                  <a:gd name="T5" fmla="*/ 4895 h 2"/>
                  <a:gd name="T6" fmla="*/ 0 w 3"/>
                  <a:gd name="T7" fmla="*/ 0 h 2"/>
                  <a:gd name="T8" fmla="*/ 1024 w 3"/>
                  <a:gd name="T9" fmla="*/ 812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pic>
        <p:nvPicPr>
          <p:cNvPr id="74801" name="Picture 49" descr="EMI-Refresh-09-BG-Frame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>
            <a:grpSpLocks/>
          </p:cNvGrpSpPr>
          <p:nvPr userDrawn="1"/>
        </p:nvGrpSpPr>
        <p:grpSpPr bwMode="auto">
          <a:xfrm>
            <a:off x="616454" y="533400"/>
            <a:ext cx="3549412" cy="726821"/>
            <a:chOff x="3264" y="109"/>
            <a:chExt cx="2305" cy="472"/>
          </a:xfrm>
        </p:grpSpPr>
        <p:pic>
          <p:nvPicPr>
            <p:cNvPr id="51" name="Picture 3" descr="BCBSIL_1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71"/>
            <a:stretch>
              <a:fillRect/>
            </a:stretch>
          </p:blipFill>
          <p:spPr bwMode="auto">
            <a:xfrm>
              <a:off x="3264" y="185"/>
              <a:ext cx="761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4" descr="BCBSOK_2lines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72"/>
            <a:stretch>
              <a:fillRect/>
            </a:stretch>
          </p:blipFill>
          <p:spPr bwMode="auto">
            <a:xfrm>
              <a:off x="4032" y="109"/>
              <a:ext cx="1537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3" r:id="rId2"/>
    <p:sldLayoutId id="2147483794" r:id="rId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pitchFamily="1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pitchFamily="1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pitchFamily="1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pitchFamily="1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pitchFamily="1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pitchFamily="1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pitchFamily="1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pitchFamily="1" charset="-128"/>
        </a:defRPr>
      </a:lvl9pPr>
    </p:titleStyle>
    <p:bodyStyle>
      <a:lvl1pPr marL="347663" indent="-347663" algn="l" rtl="0" fontAlgn="base">
        <a:spcBef>
          <a:spcPct val="4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276225" algn="l" rtl="0" fontAlgn="base">
        <a:spcBef>
          <a:spcPct val="4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</a:defRPr>
      </a:lvl2pPr>
      <a:lvl3pPr marL="1320800" indent="-292100" algn="l" rtl="0" fontAlgn="base">
        <a:spcBef>
          <a:spcPct val="4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770063" indent="-276225" algn="l" rtl="0" fontAlgn="base">
        <a:spcBef>
          <a:spcPct val="4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119313" indent="-234950" algn="l" rtl="0" fontAlgn="base">
        <a:spcBef>
          <a:spcPct val="40000"/>
        </a:spcBef>
        <a:spcAft>
          <a:spcPct val="0"/>
        </a:spcAft>
        <a:buClr>
          <a:schemeClr val="folHlink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5pPr>
      <a:lvl6pPr marL="2576513" indent="-234950" algn="l" rtl="0" fontAlgn="base">
        <a:spcBef>
          <a:spcPct val="40000"/>
        </a:spcBef>
        <a:spcAft>
          <a:spcPct val="0"/>
        </a:spcAft>
        <a:buClr>
          <a:schemeClr val="folHlink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6pPr>
      <a:lvl7pPr marL="3033713" indent="-234950" algn="l" rtl="0" fontAlgn="base">
        <a:spcBef>
          <a:spcPct val="40000"/>
        </a:spcBef>
        <a:spcAft>
          <a:spcPct val="0"/>
        </a:spcAft>
        <a:buClr>
          <a:schemeClr val="folHlink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7pPr>
      <a:lvl8pPr marL="3490913" indent="-234950" algn="l" rtl="0" fontAlgn="base">
        <a:spcBef>
          <a:spcPct val="40000"/>
        </a:spcBef>
        <a:spcAft>
          <a:spcPct val="0"/>
        </a:spcAft>
        <a:buClr>
          <a:schemeClr val="folHlink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8pPr>
      <a:lvl9pPr marL="3948113" indent="-234950" algn="l" rtl="0" fontAlgn="base">
        <a:spcBef>
          <a:spcPct val="40000"/>
        </a:spcBef>
        <a:spcAft>
          <a:spcPct val="0"/>
        </a:spcAft>
        <a:buClr>
          <a:schemeClr val="folHlink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2" name="Picture 54" descr="Navy Banner Wide Low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2"/>
          <a:stretch>
            <a:fillRect/>
          </a:stretch>
        </p:blipFill>
        <p:spPr bwMode="auto">
          <a:xfrm>
            <a:off x="-9525" y="6099175"/>
            <a:ext cx="92567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25"/>
          <p:cNvGrpSpPr>
            <a:grpSpLocks/>
          </p:cNvGrpSpPr>
          <p:nvPr userDrawn="1"/>
        </p:nvGrpSpPr>
        <p:grpSpPr bwMode="auto">
          <a:xfrm>
            <a:off x="5483225" y="273050"/>
            <a:ext cx="3300413" cy="347663"/>
            <a:chOff x="240" y="3868"/>
            <a:chExt cx="2398" cy="250"/>
          </a:xfrm>
        </p:grpSpPr>
        <p:sp>
          <p:nvSpPr>
            <p:cNvPr id="2058" name="Freeform 26"/>
            <p:cNvSpPr>
              <a:spLocks noEditPoints="1"/>
            </p:cNvSpPr>
            <p:nvPr/>
          </p:nvSpPr>
          <p:spPr bwMode="auto">
            <a:xfrm>
              <a:off x="797" y="3944"/>
              <a:ext cx="78" cy="89"/>
            </a:xfrm>
            <a:custGeom>
              <a:avLst/>
              <a:gdLst>
                <a:gd name="T0" fmla="*/ 0 w 47"/>
                <a:gd name="T1" fmla="*/ 5583 h 53"/>
                <a:gd name="T2" fmla="*/ 692 w 47"/>
                <a:gd name="T3" fmla="*/ 5583 h 53"/>
                <a:gd name="T4" fmla="*/ 692 w 47"/>
                <a:gd name="T5" fmla="*/ 294 h 53"/>
                <a:gd name="T6" fmla="*/ 0 w 47"/>
                <a:gd name="T7" fmla="*/ 294 h 53"/>
                <a:gd name="T8" fmla="*/ 0 w 47"/>
                <a:gd name="T9" fmla="*/ 0 h 53"/>
                <a:gd name="T10" fmla="*/ 2634 w 47"/>
                <a:gd name="T11" fmla="*/ 0 h 53"/>
                <a:gd name="T12" fmla="*/ 4200 w 47"/>
                <a:gd name="T13" fmla="*/ 1217 h 53"/>
                <a:gd name="T14" fmla="*/ 2884 w 47"/>
                <a:gd name="T15" fmla="*/ 2599 h 53"/>
                <a:gd name="T16" fmla="*/ 2884 w 47"/>
                <a:gd name="T17" fmla="*/ 2599 h 53"/>
                <a:gd name="T18" fmla="*/ 4464 w 47"/>
                <a:gd name="T19" fmla="*/ 4260 h 53"/>
                <a:gd name="T20" fmla="*/ 2785 w 47"/>
                <a:gd name="T21" fmla="*/ 5763 h 53"/>
                <a:gd name="T22" fmla="*/ 0 w 47"/>
                <a:gd name="T23" fmla="*/ 5763 h 53"/>
                <a:gd name="T24" fmla="*/ 0 w 47"/>
                <a:gd name="T25" fmla="*/ 5583 h 53"/>
                <a:gd name="T26" fmla="*/ 1738 w 47"/>
                <a:gd name="T27" fmla="*/ 5583 h 53"/>
                <a:gd name="T28" fmla="*/ 2196 w 47"/>
                <a:gd name="T29" fmla="*/ 5583 h 53"/>
                <a:gd name="T30" fmla="*/ 3324 w 47"/>
                <a:gd name="T31" fmla="*/ 4101 h 53"/>
                <a:gd name="T32" fmla="*/ 2308 w 47"/>
                <a:gd name="T33" fmla="*/ 2712 h 53"/>
                <a:gd name="T34" fmla="*/ 1738 w 47"/>
                <a:gd name="T35" fmla="*/ 2712 h 53"/>
                <a:gd name="T36" fmla="*/ 1738 w 47"/>
                <a:gd name="T37" fmla="*/ 5583 h 53"/>
                <a:gd name="T38" fmla="*/ 1738 w 47"/>
                <a:gd name="T39" fmla="*/ 2442 h 53"/>
                <a:gd name="T40" fmla="*/ 2196 w 47"/>
                <a:gd name="T41" fmla="*/ 2442 h 53"/>
                <a:gd name="T42" fmla="*/ 3049 w 47"/>
                <a:gd name="T43" fmla="*/ 1394 h 53"/>
                <a:gd name="T44" fmla="*/ 2196 w 47"/>
                <a:gd name="T45" fmla="*/ 294 h 53"/>
                <a:gd name="T46" fmla="*/ 1738 w 47"/>
                <a:gd name="T47" fmla="*/ 294 h 53"/>
                <a:gd name="T48" fmla="*/ 1738 w 47"/>
                <a:gd name="T49" fmla="*/ 2442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53">
                  <a:moveTo>
                    <a:pt x="0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7" y="0"/>
                    <a:pt x="44" y="2"/>
                    <a:pt x="44" y="11"/>
                  </a:cubicBezTo>
                  <a:cubicBezTo>
                    <a:pt x="44" y="20"/>
                    <a:pt x="37" y="23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9" y="24"/>
                    <a:pt x="47" y="29"/>
                    <a:pt x="47" y="39"/>
                  </a:cubicBezTo>
                  <a:cubicBezTo>
                    <a:pt x="47" y="47"/>
                    <a:pt x="42" y="53"/>
                    <a:pt x="29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  <a:moveTo>
                    <a:pt x="18" y="51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1" y="51"/>
                    <a:pt x="35" y="48"/>
                    <a:pt x="35" y="38"/>
                  </a:cubicBezTo>
                  <a:cubicBezTo>
                    <a:pt x="35" y="29"/>
                    <a:pt x="32" y="25"/>
                    <a:pt x="24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51"/>
                  </a:lnTo>
                  <a:close/>
                  <a:moveTo>
                    <a:pt x="18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30" y="23"/>
                    <a:pt x="32" y="20"/>
                    <a:pt x="32" y="13"/>
                  </a:cubicBezTo>
                  <a:cubicBezTo>
                    <a:pt x="32" y="6"/>
                    <a:pt x="30" y="3"/>
                    <a:pt x="23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9" name="Freeform 27"/>
            <p:cNvSpPr>
              <a:spLocks/>
            </p:cNvSpPr>
            <p:nvPr/>
          </p:nvSpPr>
          <p:spPr bwMode="auto">
            <a:xfrm>
              <a:off x="884" y="3944"/>
              <a:ext cx="37" cy="89"/>
            </a:xfrm>
            <a:custGeom>
              <a:avLst/>
              <a:gdLst>
                <a:gd name="T0" fmla="*/ 0 w 22"/>
                <a:gd name="T1" fmla="*/ 5583 h 53"/>
                <a:gd name="T2" fmla="*/ 656 w 22"/>
                <a:gd name="T3" fmla="*/ 5583 h 53"/>
                <a:gd name="T4" fmla="*/ 656 w 22"/>
                <a:gd name="T5" fmla="*/ 294 h 53"/>
                <a:gd name="T6" fmla="*/ 0 w 22"/>
                <a:gd name="T7" fmla="*/ 294 h 53"/>
                <a:gd name="T8" fmla="*/ 0 w 22"/>
                <a:gd name="T9" fmla="*/ 0 h 53"/>
                <a:gd name="T10" fmla="*/ 494 w 22"/>
                <a:gd name="T11" fmla="*/ 0 h 53"/>
                <a:gd name="T12" fmla="*/ 1722 w 22"/>
                <a:gd name="T13" fmla="*/ 0 h 53"/>
                <a:gd name="T14" fmla="*/ 1722 w 22"/>
                <a:gd name="T15" fmla="*/ 5583 h 53"/>
                <a:gd name="T16" fmla="*/ 2351 w 22"/>
                <a:gd name="T17" fmla="*/ 5583 h 53"/>
                <a:gd name="T18" fmla="*/ 2351 w 22"/>
                <a:gd name="T19" fmla="*/ 5763 h 53"/>
                <a:gd name="T20" fmla="*/ 0 w 22"/>
                <a:gd name="T21" fmla="*/ 5763 h 53"/>
                <a:gd name="T22" fmla="*/ 0 w 22"/>
                <a:gd name="T23" fmla="*/ 5583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53">
                  <a:moveTo>
                    <a:pt x="0" y="51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3" y="0"/>
                    <a:pt x="16" y="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28"/>
            <p:cNvSpPr>
              <a:spLocks/>
            </p:cNvSpPr>
            <p:nvPr/>
          </p:nvSpPr>
          <p:spPr bwMode="auto">
            <a:xfrm>
              <a:off x="926" y="3972"/>
              <a:ext cx="77" cy="65"/>
            </a:xfrm>
            <a:custGeom>
              <a:avLst/>
              <a:gdLst>
                <a:gd name="T0" fmla="*/ 4113 w 46"/>
                <a:gd name="T1" fmla="*/ 4410 h 38"/>
                <a:gd name="T2" fmla="*/ 4756 w 46"/>
                <a:gd name="T3" fmla="*/ 4410 h 38"/>
                <a:gd name="T4" fmla="*/ 4756 w 46"/>
                <a:gd name="T5" fmla="*/ 4629 h 38"/>
                <a:gd name="T6" fmla="*/ 3098 w 46"/>
                <a:gd name="T7" fmla="*/ 4760 h 38"/>
                <a:gd name="T8" fmla="*/ 3098 w 46"/>
                <a:gd name="T9" fmla="*/ 4023 h 38"/>
                <a:gd name="T10" fmla="*/ 3006 w 46"/>
                <a:gd name="T11" fmla="*/ 4023 h 38"/>
                <a:gd name="T12" fmla="*/ 1851 w 46"/>
                <a:gd name="T13" fmla="*/ 4760 h 38"/>
                <a:gd name="T14" fmla="*/ 487 w 46"/>
                <a:gd name="T15" fmla="*/ 3207 h 38"/>
                <a:gd name="T16" fmla="*/ 487 w 46"/>
                <a:gd name="T17" fmla="*/ 375 h 38"/>
                <a:gd name="T18" fmla="*/ 0 w 46"/>
                <a:gd name="T19" fmla="*/ 375 h 38"/>
                <a:gd name="T20" fmla="*/ 0 w 46"/>
                <a:gd name="T21" fmla="*/ 128 h 38"/>
                <a:gd name="T22" fmla="*/ 432 w 46"/>
                <a:gd name="T23" fmla="*/ 128 h 38"/>
                <a:gd name="T24" fmla="*/ 1656 w 46"/>
                <a:gd name="T25" fmla="*/ 0 h 38"/>
                <a:gd name="T26" fmla="*/ 1656 w 46"/>
                <a:gd name="T27" fmla="*/ 3503 h 38"/>
                <a:gd name="T28" fmla="*/ 2179 w 46"/>
                <a:gd name="T29" fmla="*/ 4228 h 38"/>
                <a:gd name="T30" fmla="*/ 3098 w 46"/>
                <a:gd name="T31" fmla="*/ 2882 h 38"/>
                <a:gd name="T32" fmla="*/ 3098 w 46"/>
                <a:gd name="T33" fmla="*/ 375 h 38"/>
                <a:gd name="T34" fmla="*/ 2457 w 46"/>
                <a:gd name="T35" fmla="*/ 375 h 38"/>
                <a:gd name="T36" fmla="*/ 2457 w 46"/>
                <a:gd name="T37" fmla="*/ 128 h 38"/>
                <a:gd name="T38" fmla="*/ 3006 w 46"/>
                <a:gd name="T39" fmla="*/ 128 h 38"/>
                <a:gd name="T40" fmla="*/ 4113 w 46"/>
                <a:gd name="T41" fmla="*/ 0 h 38"/>
                <a:gd name="T42" fmla="*/ 4113 w 46"/>
                <a:gd name="T43" fmla="*/ 4410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" h="38">
                  <a:moveTo>
                    <a:pt x="40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38" y="37"/>
                    <a:pt x="34" y="37"/>
                    <a:pt x="30" y="38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7" y="36"/>
                    <a:pt x="22" y="38"/>
                    <a:pt x="18" y="38"/>
                  </a:cubicBezTo>
                  <a:cubicBezTo>
                    <a:pt x="10" y="38"/>
                    <a:pt x="5" y="35"/>
                    <a:pt x="5" y="2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8" y="1"/>
                    <a:pt x="12" y="1"/>
                    <a:pt x="16" y="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4"/>
                    <a:pt x="18" y="34"/>
                    <a:pt x="21" y="34"/>
                  </a:cubicBezTo>
                  <a:cubicBezTo>
                    <a:pt x="26" y="34"/>
                    <a:pt x="30" y="31"/>
                    <a:pt x="30" y="2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3" y="1"/>
                    <a:pt x="36" y="1"/>
                    <a:pt x="40" y="0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29"/>
            <p:cNvSpPr>
              <a:spLocks noEditPoints="1"/>
            </p:cNvSpPr>
            <p:nvPr/>
          </p:nvSpPr>
          <p:spPr bwMode="auto">
            <a:xfrm>
              <a:off x="1008" y="3972"/>
              <a:ext cx="60" cy="65"/>
            </a:xfrm>
            <a:custGeom>
              <a:avLst/>
              <a:gdLst>
                <a:gd name="T0" fmla="*/ 1063 w 36"/>
                <a:gd name="T1" fmla="*/ 2148 h 38"/>
                <a:gd name="T2" fmla="*/ 1063 w 36"/>
                <a:gd name="T3" fmla="*/ 2472 h 38"/>
                <a:gd name="T4" fmla="*/ 2083 w 36"/>
                <a:gd name="T5" fmla="*/ 4410 h 38"/>
                <a:gd name="T6" fmla="*/ 3380 w 36"/>
                <a:gd name="T7" fmla="*/ 3207 h 38"/>
                <a:gd name="T8" fmla="*/ 3575 w 36"/>
                <a:gd name="T9" fmla="*/ 3382 h 38"/>
                <a:gd name="T10" fmla="*/ 1888 w 36"/>
                <a:gd name="T11" fmla="*/ 4760 h 38"/>
                <a:gd name="T12" fmla="*/ 0 w 36"/>
                <a:gd name="T13" fmla="*/ 2408 h 38"/>
                <a:gd name="T14" fmla="*/ 1888 w 36"/>
                <a:gd name="T15" fmla="*/ 0 h 38"/>
                <a:gd name="T16" fmla="*/ 3575 w 36"/>
                <a:gd name="T17" fmla="*/ 2148 h 38"/>
                <a:gd name="T18" fmla="*/ 1063 w 36"/>
                <a:gd name="T19" fmla="*/ 2148 h 38"/>
                <a:gd name="T20" fmla="*/ 2508 w 36"/>
                <a:gd name="T21" fmla="*/ 1875 h 38"/>
                <a:gd name="T22" fmla="*/ 2508 w 36"/>
                <a:gd name="T23" fmla="*/ 1551 h 38"/>
                <a:gd name="T24" fmla="*/ 1888 w 36"/>
                <a:gd name="T25" fmla="*/ 219 h 38"/>
                <a:gd name="T26" fmla="*/ 1063 w 36"/>
                <a:gd name="T27" fmla="*/ 1875 h 38"/>
                <a:gd name="T28" fmla="*/ 2508 w 36"/>
                <a:gd name="T29" fmla="*/ 1875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6" h="38">
                  <a:moveTo>
                    <a:pt x="11" y="17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7"/>
                    <a:pt x="13" y="35"/>
                    <a:pt x="21" y="35"/>
                  </a:cubicBezTo>
                  <a:cubicBezTo>
                    <a:pt x="27" y="35"/>
                    <a:pt x="31" y="31"/>
                    <a:pt x="34" y="26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3" y="34"/>
                    <a:pt x="27" y="38"/>
                    <a:pt x="19" y="38"/>
                  </a:cubicBezTo>
                  <a:cubicBezTo>
                    <a:pt x="8" y="38"/>
                    <a:pt x="0" y="31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6" y="6"/>
                    <a:pt x="36" y="17"/>
                  </a:cubicBezTo>
                  <a:lnTo>
                    <a:pt x="11" y="17"/>
                  </a:lnTo>
                  <a:close/>
                  <a:moveTo>
                    <a:pt x="25" y="15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7"/>
                    <a:pt x="24" y="2"/>
                    <a:pt x="19" y="2"/>
                  </a:cubicBezTo>
                  <a:cubicBezTo>
                    <a:pt x="12" y="2"/>
                    <a:pt x="12" y="10"/>
                    <a:pt x="11" y="15"/>
                  </a:cubicBezTo>
                  <a:lnTo>
                    <a:pt x="2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30"/>
            <p:cNvSpPr>
              <a:spLocks/>
            </p:cNvSpPr>
            <p:nvPr/>
          </p:nvSpPr>
          <p:spPr bwMode="auto">
            <a:xfrm>
              <a:off x="1079" y="3943"/>
              <a:ext cx="82" cy="94"/>
            </a:xfrm>
            <a:custGeom>
              <a:avLst/>
              <a:gdLst>
                <a:gd name="T0" fmla="*/ 5749 w 48"/>
                <a:gd name="T1" fmla="*/ 2465 h 55"/>
                <a:gd name="T2" fmla="*/ 5509 w 48"/>
                <a:gd name="T3" fmla="*/ 2465 h 55"/>
                <a:gd name="T4" fmla="*/ 3406 w 48"/>
                <a:gd name="T5" fmla="*/ 374 h 55"/>
                <a:gd name="T6" fmla="*/ 1442 w 48"/>
                <a:gd name="T7" fmla="*/ 3480 h 55"/>
                <a:gd name="T8" fmla="*/ 3406 w 48"/>
                <a:gd name="T9" fmla="*/ 6645 h 55"/>
                <a:gd name="T10" fmla="*/ 5509 w 48"/>
                <a:gd name="T11" fmla="*/ 4503 h 55"/>
                <a:gd name="T12" fmla="*/ 5858 w 48"/>
                <a:gd name="T13" fmla="*/ 4503 h 55"/>
                <a:gd name="T14" fmla="*/ 5858 w 48"/>
                <a:gd name="T15" fmla="*/ 6356 h 55"/>
                <a:gd name="T16" fmla="*/ 3406 w 48"/>
                <a:gd name="T17" fmla="*/ 6850 h 55"/>
                <a:gd name="T18" fmla="*/ 0 w 48"/>
                <a:gd name="T19" fmla="*/ 3480 h 55"/>
                <a:gd name="T20" fmla="*/ 3406 w 48"/>
                <a:gd name="T21" fmla="*/ 0 h 55"/>
                <a:gd name="T22" fmla="*/ 5749 w 48"/>
                <a:gd name="T23" fmla="*/ 639 h 55"/>
                <a:gd name="T24" fmla="*/ 5749 w 48"/>
                <a:gd name="T25" fmla="*/ 2465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55">
                  <a:moveTo>
                    <a:pt x="47" y="20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44" y="11"/>
                    <a:pt x="37" y="3"/>
                    <a:pt x="28" y="3"/>
                  </a:cubicBezTo>
                  <a:cubicBezTo>
                    <a:pt x="14" y="3"/>
                    <a:pt x="12" y="17"/>
                    <a:pt x="12" y="28"/>
                  </a:cubicBezTo>
                  <a:cubicBezTo>
                    <a:pt x="12" y="37"/>
                    <a:pt x="13" y="53"/>
                    <a:pt x="28" y="53"/>
                  </a:cubicBezTo>
                  <a:cubicBezTo>
                    <a:pt x="37" y="53"/>
                    <a:pt x="44" y="45"/>
                    <a:pt x="4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2" y="53"/>
                    <a:pt x="34" y="55"/>
                    <a:pt x="28" y="55"/>
                  </a:cubicBezTo>
                  <a:cubicBezTo>
                    <a:pt x="11" y="55"/>
                    <a:pt x="0" y="44"/>
                    <a:pt x="0" y="28"/>
                  </a:cubicBezTo>
                  <a:cubicBezTo>
                    <a:pt x="0" y="12"/>
                    <a:pt x="11" y="0"/>
                    <a:pt x="28" y="0"/>
                  </a:cubicBezTo>
                  <a:cubicBezTo>
                    <a:pt x="34" y="0"/>
                    <a:pt x="40" y="2"/>
                    <a:pt x="47" y="5"/>
                  </a:cubicBezTo>
                  <a:lnTo>
                    <a:pt x="4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31"/>
            <p:cNvSpPr>
              <a:spLocks/>
            </p:cNvSpPr>
            <p:nvPr/>
          </p:nvSpPr>
          <p:spPr bwMode="auto">
            <a:xfrm>
              <a:off x="1166" y="3972"/>
              <a:ext cx="55" cy="64"/>
            </a:xfrm>
            <a:custGeom>
              <a:avLst/>
              <a:gdLst>
                <a:gd name="T0" fmla="*/ 0 w 33"/>
                <a:gd name="T1" fmla="*/ 4907 h 37"/>
                <a:gd name="T2" fmla="*/ 603 w 33"/>
                <a:gd name="T3" fmla="*/ 4907 h 37"/>
                <a:gd name="T4" fmla="*/ 603 w 33"/>
                <a:gd name="T5" fmla="*/ 431 h 37"/>
                <a:gd name="T6" fmla="*/ 0 w 33"/>
                <a:gd name="T7" fmla="*/ 431 h 37"/>
                <a:gd name="T8" fmla="*/ 0 w 33"/>
                <a:gd name="T9" fmla="*/ 144 h 37"/>
                <a:gd name="T10" fmla="*/ 478 w 33"/>
                <a:gd name="T11" fmla="*/ 144 h 37"/>
                <a:gd name="T12" fmla="*/ 1605 w 33"/>
                <a:gd name="T13" fmla="*/ 0 h 37"/>
                <a:gd name="T14" fmla="*/ 1605 w 33"/>
                <a:gd name="T15" fmla="*/ 771 h 37"/>
                <a:gd name="T16" fmla="*/ 1605 w 33"/>
                <a:gd name="T17" fmla="*/ 771 h 37"/>
                <a:gd name="T18" fmla="*/ 2570 w 33"/>
                <a:gd name="T19" fmla="*/ 0 h 37"/>
                <a:gd name="T20" fmla="*/ 3278 w 33"/>
                <a:gd name="T21" fmla="*/ 1128 h 37"/>
                <a:gd name="T22" fmla="*/ 2792 w 33"/>
                <a:gd name="T23" fmla="*/ 1657 h 37"/>
                <a:gd name="T24" fmla="*/ 2255 w 33"/>
                <a:gd name="T25" fmla="*/ 1290 h 37"/>
                <a:gd name="T26" fmla="*/ 2408 w 33"/>
                <a:gd name="T27" fmla="*/ 746 h 37"/>
                <a:gd name="T28" fmla="*/ 2213 w 33"/>
                <a:gd name="T29" fmla="*/ 554 h 37"/>
                <a:gd name="T30" fmla="*/ 1605 w 33"/>
                <a:gd name="T31" fmla="*/ 2652 h 37"/>
                <a:gd name="T32" fmla="*/ 1605 w 33"/>
                <a:gd name="T33" fmla="*/ 4907 h 37"/>
                <a:gd name="T34" fmla="*/ 2213 w 33"/>
                <a:gd name="T35" fmla="*/ 4907 h 37"/>
                <a:gd name="T36" fmla="*/ 2213 w 33"/>
                <a:gd name="T37" fmla="*/ 5141 h 37"/>
                <a:gd name="T38" fmla="*/ 0 w 33"/>
                <a:gd name="T39" fmla="*/ 5141 h 37"/>
                <a:gd name="T40" fmla="*/ 0 w 33"/>
                <a:gd name="T41" fmla="*/ 4907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3" h="37">
                  <a:moveTo>
                    <a:pt x="0" y="35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9" y="1"/>
                    <a:pt x="12" y="1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3"/>
                    <a:pt x="22" y="0"/>
                    <a:pt x="26" y="0"/>
                  </a:cubicBezTo>
                  <a:cubicBezTo>
                    <a:pt x="30" y="0"/>
                    <a:pt x="33" y="3"/>
                    <a:pt x="33" y="8"/>
                  </a:cubicBezTo>
                  <a:cubicBezTo>
                    <a:pt x="33" y="11"/>
                    <a:pt x="31" y="12"/>
                    <a:pt x="28" y="12"/>
                  </a:cubicBezTo>
                  <a:cubicBezTo>
                    <a:pt x="25" y="12"/>
                    <a:pt x="23" y="11"/>
                    <a:pt x="23" y="9"/>
                  </a:cubicBezTo>
                  <a:cubicBezTo>
                    <a:pt x="23" y="6"/>
                    <a:pt x="24" y="6"/>
                    <a:pt x="24" y="5"/>
                  </a:cubicBezTo>
                  <a:cubicBezTo>
                    <a:pt x="24" y="4"/>
                    <a:pt x="23" y="4"/>
                    <a:pt x="22" y="4"/>
                  </a:cubicBezTo>
                  <a:cubicBezTo>
                    <a:pt x="18" y="4"/>
                    <a:pt x="16" y="14"/>
                    <a:pt x="16" y="19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32"/>
            <p:cNvSpPr>
              <a:spLocks noEditPoints="1"/>
            </p:cNvSpPr>
            <p:nvPr/>
          </p:nvSpPr>
          <p:spPr bwMode="auto">
            <a:xfrm>
              <a:off x="1224" y="3972"/>
              <a:ext cx="66" cy="65"/>
            </a:xfrm>
            <a:custGeom>
              <a:avLst/>
              <a:gdLst>
                <a:gd name="T0" fmla="*/ 2142 w 39"/>
                <a:gd name="T1" fmla="*/ 4760 h 38"/>
                <a:gd name="T2" fmla="*/ 0 w 39"/>
                <a:gd name="T3" fmla="*/ 2408 h 38"/>
                <a:gd name="T4" fmla="*/ 2142 w 39"/>
                <a:gd name="T5" fmla="*/ 0 h 38"/>
                <a:gd name="T6" fmla="*/ 4468 w 39"/>
                <a:gd name="T7" fmla="*/ 2408 h 38"/>
                <a:gd name="T8" fmla="*/ 2142 w 39"/>
                <a:gd name="T9" fmla="*/ 4760 h 38"/>
                <a:gd name="T10" fmla="*/ 2142 w 39"/>
                <a:gd name="T11" fmla="*/ 219 h 38"/>
                <a:gd name="T12" fmla="*/ 1364 w 39"/>
                <a:gd name="T13" fmla="*/ 2408 h 38"/>
                <a:gd name="T14" fmla="*/ 2142 w 39"/>
                <a:gd name="T15" fmla="*/ 4538 h 38"/>
                <a:gd name="T16" fmla="*/ 3094 w 39"/>
                <a:gd name="T17" fmla="*/ 2408 h 38"/>
                <a:gd name="T18" fmla="*/ 2142 w 39"/>
                <a:gd name="T19" fmla="*/ 219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cubicBezTo>
                    <a:pt x="8" y="38"/>
                    <a:pt x="0" y="31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30"/>
                    <a:pt x="31" y="38"/>
                    <a:pt x="19" y="38"/>
                  </a:cubicBezTo>
                  <a:close/>
                  <a:moveTo>
                    <a:pt x="19" y="2"/>
                  </a:moveTo>
                  <a:cubicBezTo>
                    <a:pt x="12" y="2"/>
                    <a:pt x="12" y="10"/>
                    <a:pt x="12" y="19"/>
                  </a:cubicBezTo>
                  <a:cubicBezTo>
                    <a:pt x="12" y="28"/>
                    <a:pt x="12" y="36"/>
                    <a:pt x="19" y="36"/>
                  </a:cubicBezTo>
                  <a:cubicBezTo>
                    <a:pt x="27" y="36"/>
                    <a:pt x="27" y="28"/>
                    <a:pt x="27" y="19"/>
                  </a:cubicBezTo>
                  <a:cubicBezTo>
                    <a:pt x="27" y="10"/>
                    <a:pt x="27" y="2"/>
                    <a:pt x="1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auto">
            <a:xfrm>
              <a:off x="1298" y="3972"/>
              <a:ext cx="47" cy="65"/>
            </a:xfrm>
            <a:custGeom>
              <a:avLst/>
              <a:gdLst>
                <a:gd name="T0" fmla="*/ 0 w 28"/>
                <a:gd name="T1" fmla="*/ 2882 h 38"/>
                <a:gd name="T2" fmla="*/ 294 w 28"/>
                <a:gd name="T3" fmla="*/ 2882 h 38"/>
                <a:gd name="T4" fmla="*/ 1494 w 28"/>
                <a:gd name="T5" fmla="*/ 4538 h 38"/>
                <a:gd name="T6" fmla="*/ 2214 w 28"/>
                <a:gd name="T7" fmla="*/ 3734 h 38"/>
                <a:gd name="T8" fmla="*/ 104 w 28"/>
                <a:gd name="T9" fmla="*/ 1408 h 38"/>
                <a:gd name="T10" fmla="*/ 1494 w 28"/>
                <a:gd name="T11" fmla="*/ 0 h 38"/>
                <a:gd name="T12" fmla="*/ 2669 w 28"/>
                <a:gd name="T13" fmla="*/ 219 h 38"/>
                <a:gd name="T14" fmla="*/ 2669 w 28"/>
                <a:gd name="T15" fmla="*/ 1551 h 38"/>
                <a:gd name="T16" fmla="*/ 2434 w 28"/>
                <a:gd name="T17" fmla="*/ 1551 h 38"/>
                <a:gd name="T18" fmla="*/ 1392 w 28"/>
                <a:gd name="T19" fmla="*/ 219 h 38"/>
                <a:gd name="T20" fmla="*/ 829 w 28"/>
                <a:gd name="T21" fmla="*/ 907 h 38"/>
                <a:gd name="T22" fmla="*/ 2969 w 28"/>
                <a:gd name="T23" fmla="*/ 3178 h 38"/>
                <a:gd name="T24" fmla="*/ 1392 w 28"/>
                <a:gd name="T25" fmla="*/ 4760 h 38"/>
                <a:gd name="T26" fmla="*/ 0 w 28"/>
                <a:gd name="T27" fmla="*/ 4410 h 38"/>
                <a:gd name="T28" fmla="*/ 0 w 28"/>
                <a:gd name="T29" fmla="*/ 2882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" h="38">
                  <a:moveTo>
                    <a:pt x="0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30"/>
                    <a:pt x="7" y="36"/>
                    <a:pt x="14" y="36"/>
                  </a:cubicBezTo>
                  <a:cubicBezTo>
                    <a:pt x="17" y="36"/>
                    <a:pt x="21" y="34"/>
                    <a:pt x="21" y="30"/>
                  </a:cubicBezTo>
                  <a:cubicBezTo>
                    <a:pt x="21" y="22"/>
                    <a:pt x="1" y="26"/>
                    <a:pt x="1" y="11"/>
                  </a:cubicBezTo>
                  <a:cubicBezTo>
                    <a:pt x="1" y="4"/>
                    <a:pt x="7" y="0"/>
                    <a:pt x="14" y="0"/>
                  </a:cubicBezTo>
                  <a:cubicBezTo>
                    <a:pt x="19" y="0"/>
                    <a:pt x="22" y="1"/>
                    <a:pt x="25" y="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7"/>
                    <a:pt x="19" y="2"/>
                    <a:pt x="13" y="2"/>
                  </a:cubicBezTo>
                  <a:cubicBezTo>
                    <a:pt x="10" y="2"/>
                    <a:pt x="8" y="4"/>
                    <a:pt x="8" y="7"/>
                  </a:cubicBezTo>
                  <a:cubicBezTo>
                    <a:pt x="8" y="14"/>
                    <a:pt x="28" y="11"/>
                    <a:pt x="28" y="25"/>
                  </a:cubicBezTo>
                  <a:cubicBezTo>
                    <a:pt x="28" y="34"/>
                    <a:pt x="21" y="38"/>
                    <a:pt x="13" y="38"/>
                  </a:cubicBezTo>
                  <a:cubicBezTo>
                    <a:pt x="8" y="38"/>
                    <a:pt x="3" y="36"/>
                    <a:pt x="0" y="35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auto">
            <a:xfrm>
              <a:off x="1354" y="3972"/>
              <a:ext cx="45" cy="65"/>
            </a:xfrm>
            <a:custGeom>
              <a:avLst/>
              <a:gdLst>
                <a:gd name="T0" fmla="*/ 0 w 27"/>
                <a:gd name="T1" fmla="*/ 2882 h 38"/>
                <a:gd name="T2" fmla="*/ 172 w 27"/>
                <a:gd name="T3" fmla="*/ 2882 h 38"/>
                <a:gd name="T4" fmla="*/ 1328 w 27"/>
                <a:gd name="T5" fmla="*/ 4538 h 38"/>
                <a:gd name="T6" fmla="*/ 1967 w 27"/>
                <a:gd name="T7" fmla="*/ 3734 h 38"/>
                <a:gd name="T8" fmla="*/ 0 w 27"/>
                <a:gd name="T9" fmla="*/ 1408 h 38"/>
                <a:gd name="T10" fmla="*/ 1328 w 27"/>
                <a:gd name="T11" fmla="*/ 0 h 38"/>
                <a:gd name="T12" fmla="*/ 2508 w 27"/>
                <a:gd name="T13" fmla="*/ 219 h 38"/>
                <a:gd name="T14" fmla="*/ 2508 w 27"/>
                <a:gd name="T15" fmla="*/ 1551 h 38"/>
                <a:gd name="T16" fmla="*/ 2213 w 27"/>
                <a:gd name="T17" fmla="*/ 1551 h 38"/>
                <a:gd name="T18" fmla="*/ 1328 w 27"/>
                <a:gd name="T19" fmla="*/ 219 h 38"/>
                <a:gd name="T20" fmla="*/ 708 w 27"/>
                <a:gd name="T21" fmla="*/ 907 h 38"/>
                <a:gd name="T22" fmla="*/ 2675 w 27"/>
                <a:gd name="T23" fmla="*/ 3178 h 38"/>
                <a:gd name="T24" fmla="*/ 1328 w 27"/>
                <a:gd name="T25" fmla="*/ 4760 h 38"/>
                <a:gd name="T26" fmla="*/ 0 w 27"/>
                <a:gd name="T27" fmla="*/ 4410 h 38"/>
                <a:gd name="T28" fmla="*/ 0 w 27"/>
                <a:gd name="T29" fmla="*/ 2882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8">
                  <a:moveTo>
                    <a:pt x="0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30"/>
                    <a:pt x="6" y="36"/>
                    <a:pt x="13" y="36"/>
                  </a:cubicBezTo>
                  <a:cubicBezTo>
                    <a:pt x="17" y="36"/>
                    <a:pt x="20" y="34"/>
                    <a:pt x="20" y="30"/>
                  </a:cubicBezTo>
                  <a:cubicBezTo>
                    <a:pt x="20" y="22"/>
                    <a:pt x="0" y="26"/>
                    <a:pt x="0" y="11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19" y="0"/>
                    <a:pt x="22" y="1"/>
                    <a:pt x="25" y="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7"/>
                    <a:pt x="18" y="2"/>
                    <a:pt x="13" y="2"/>
                  </a:cubicBezTo>
                  <a:cubicBezTo>
                    <a:pt x="10" y="2"/>
                    <a:pt x="7" y="4"/>
                    <a:pt x="7" y="7"/>
                  </a:cubicBezTo>
                  <a:cubicBezTo>
                    <a:pt x="7" y="14"/>
                    <a:pt x="27" y="11"/>
                    <a:pt x="27" y="25"/>
                  </a:cubicBezTo>
                  <a:cubicBezTo>
                    <a:pt x="27" y="34"/>
                    <a:pt x="20" y="38"/>
                    <a:pt x="13" y="38"/>
                  </a:cubicBezTo>
                  <a:cubicBezTo>
                    <a:pt x="7" y="38"/>
                    <a:pt x="2" y="36"/>
                    <a:pt x="0" y="35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7" name="Freeform 35"/>
            <p:cNvSpPr>
              <a:spLocks noEditPoints="1"/>
            </p:cNvSpPr>
            <p:nvPr/>
          </p:nvSpPr>
          <p:spPr bwMode="auto">
            <a:xfrm>
              <a:off x="1429" y="3944"/>
              <a:ext cx="77" cy="89"/>
            </a:xfrm>
            <a:custGeom>
              <a:avLst/>
              <a:gdLst>
                <a:gd name="T0" fmla="*/ 0 w 47"/>
                <a:gd name="T1" fmla="*/ 5583 h 53"/>
                <a:gd name="T2" fmla="*/ 634 w 47"/>
                <a:gd name="T3" fmla="*/ 5583 h 53"/>
                <a:gd name="T4" fmla="*/ 634 w 47"/>
                <a:gd name="T5" fmla="*/ 294 h 53"/>
                <a:gd name="T6" fmla="*/ 0 w 47"/>
                <a:gd name="T7" fmla="*/ 294 h 53"/>
                <a:gd name="T8" fmla="*/ 0 w 47"/>
                <a:gd name="T9" fmla="*/ 0 h 53"/>
                <a:gd name="T10" fmla="*/ 2384 w 47"/>
                <a:gd name="T11" fmla="*/ 0 h 53"/>
                <a:gd name="T12" fmla="*/ 3811 w 47"/>
                <a:gd name="T13" fmla="*/ 1217 h 53"/>
                <a:gd name="T14" fmla="*/ 2595 w 47"/>
                <a:gd name="T15" fmla="*/ 2599 h 53"/>
                <a:gd name="T16" fmla="*/ 2595 w 47"/>
                <a:gd name="T17" fmla="*/ 2599 h 53"/>
                <a:gd name="T18" fmla="*/ 4063 w 47"/>
                <a:gd name="T19" fmla="*/ 4260 h 53"/>
                <a:gd name="T20" fmla="*/ 2493 w 47"/>
                <a:gd name="T21" fmla="*/ 5763 h 53"/>
                <a:gd name="T22" fmla="*/ 0 w 47"/>
                <a:gd name="T23" fmla="*/ 5763 h 53"/>
                <a:gd name="T24" fmla="*/ 0 w 47"/>
                <a:gd name="T25" fmla="*/ 5583 h 53"/>
                <a:gd name="T26" fmla="*/ 1548 w 47"/>
                <a:gd name="T27" fmla="*/ 5583 h 53"/>
                <a:gd name="T28" fmla="*/ 1938 w 47"/>
                <a:gd name="T29" fmla="*/ 5583 h 53"/>
                <a:gd name="T30" fmla="*/ 3016 w 47"/>
                <a:gd name="T31" fmla="*/ 4101 h 53"/>
                <a:gd name="T32" fmla="*/ 2089 w 47"/>
                <a:gd name="T33" fmla="*/ 2712 h 53"/>
                <a:gd name="T34" fmla="*/ 1548 w 47"/>
                <a:gd name="T35" fmla="*/ 2712 h 53"/>
                <a:gd name="T36" fmla="*/ 1548 w 47"/>
                <a:gd name="T37" fmla="*/ 5583 h 53"/>
                <a:gd name="T38" fmla="*/ 1548 w 47"/>
                <a:gd name="T39" fmla="*/ 2442 h 53"/>
                <a:gd name="T40" fmla="*/ 1976 w 47"/>
                <a:gd name="T41" fmla="*/ 2442 h 53"/>
                <a:gd name="T42" fmla="*/ 2757 w 47"/>
                <a:gd name="T43" fmla="*/ 1394 h 53"/>
                <a:gd name="T44" fmla="*/ 1938 w 47"/>
                <a:gd name="T45" fmla="*/ 294 h 53"/>
                <a:gd name="T46" fmla="*/ 1548 w 47"/>
                <a:gd name="T47" fmla="*/ 294 h 53"/>
                <a:gd name="T48" fmla="*/ 1548 w 47"/>
                <a:gd name="T49" fmla="*/ 2442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53">
                  <a:moveTo>
                    <a:pt x="0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7" y="0"/>
                    <a:pt x="44" y="2"/>
                    <a:pt x="44" y="11"/>
                  </a:cubicBezTo>
                  <a:cubicBezTo>
                    <a:pt x="44" y="20"/>
                    <a:pt x="37" y="23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9" y="24"/>
                    <a:pt x="47" y="29"/>
                    <a:pt x="47" y="39"/>
                  </a:cubicBezTo>
                  <a:cubicBezTo>
                    <a:pt x="47" y="47"/>
                    <a:pt x="42" y="53"/>
                    <a:pt x="29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  <a:moveTo>
                    <a:pt x="18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1" y="51"/>
                    <a:pt x="35" y="48"/>
                    <a:pt x="35" y="38"/>
                  </a:cubicBezTo>
                  <a:cubicBezTo>
                    <a:pt x="35" y="29"/>
                    <a:pt x="32" y="25"/>
                    <a:pt x="24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51"/>
                  </a:lnTo>
                  <a:close/>
                  <a:moveTo>
                    <a:pt x="18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9" y="23"/>
                    <a:pt x="32" y="20"/>
                    <a:pt x="32" y="13"/>
                  </a:cubicBezTo>
                  <a:cubicBezTo>
                    <a:pt x="32" y="6"/>
                    <a:pt x="30" y="3"/>
                    <a:pt x="22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auto">
            <a:xfrm>
              <a:off x="1516" y="3944"/>
              <a:ext cx="36" cy="89"/>
            </a:xfrm>
            <a:custGeom>
              <a:avLst/>
              <a:gdLst>
                <a:gd name="T0" fmla="*/ 0 w 21"/>
                <a:gd name="T1" fmla="*/ 5583 h 53"/>
                <a:gd name="T2" fmla="*/ 741 w 21"/>
                <a:gd name="T3" fmla="*/ 5583 h 53"/>
                <a:gd name="T4" fmla="*/ 741 w 21"/>
                <a:gd name="T5" fmla="*/ 294 h 53"/>
                <a:gd name="T6" fmla="*/ 0 w 21"/>
                <a:gd name="T7" fmla="*/ 294 h 53"/>
                <a:gd name="T8" fmla="*/ 0 w 21"/>
                <a:gd name="T9" fmla="*/ 0 h 53"/>
                <a:gd name="T10" fmla="*/ 663 w 21"/>
                <a:gd name="T11" fmla="*/ 0 h 53"/>
                <a:gd name="T12" fmla="*/ 1995 w 21"/>
                <a:gd name="T13" fmla="*/ 0 h 53"/>
                <a:gd name="T14" fmla="*/ 1995 w 21"/>
                <a:gd name="T15" fmla="*/ 5583 h 53"/>
                <a:gd name="T16" fmla="*/ 2695 w 21"/>
                <a:gd name="T17" fmla="*/ 5583 h 53"/>
                <a:gd name="T18" fmla="*/ 2695 w 21"/>
                <a:gd name="T19" fmla="*/ 5763 h 53"/>
                <a:gd name="T20" fmla="*/ 0 w 21"/>
                <a:gd name="T21" fmla="*/ 5763 h 53"/>
                <a:gd name="T22" fmla="*/ 0 w 21"/>
                <a:gd name="T23" fmla="*/ 5583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53">
                  <a:moveTo>
                    <a:pt x="0" y="51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auto">
            <a:xfrm>
              <a:off x="1555" y="3972"/>
              <a:ext cx="77" cy="65"/>
            </a:xfrm>
            <a:custGeom>
              <a:avLst/>
              <a:gdLst>
                <a:gd name="T0" fmla="*/ 4274 w 46"/>
                <a:gd name="T1" fmla="*/ 4410 h 38"/>
                <a:gd name="T2" fmla="*/ 4756 w 46"/>
                <a:gd name="T3" fmla="*/ 4410 h 38"/>
                <a:gd name="T4" fmla="*/ 4756 w 46"/>
                <a:gd name="T5" fmla="*/ 4629 h 38"/>
                <a:gd name="T6" fmla="*/ 3098 w 46"/>
                <a:gd name="T7" fmla="*/ 4760 h 38"/>
                <a:gd name="T8" fmla="*/ 3098 w 46"/>
                <a:gd name="T9" fmla="*/ 4023 h 38"/>
                <a:gd name="T10" fmla="*/ 3098 w 46"/>
                <a:gd name="T11" fmla="*/ 4023 h 38"/>
                <a:gd name="T12" fmla="*/ 1851 w 46"/>
                <a:gd name="T13" fmla="*/ 4760 h 38"/>
                <a:gd name="T14" fmla="*/ 619 w 46"/>
                <a:gd name="T15" fmla="*/ 3207 h 38"/>
                <a:gd name="T16" fmla="*/ 619 w 46"/>
                <a:gd name="T17" fmla="*/ 375 h 38"/>
                <a:gd name="T18" fmla="*/ 0 w 46"/>
                <a:gd name="T19" fmla="*/ 375 h 38"/>
                <a:gd name="T20" fmla="*/ 0 w 46"/>
                <a:gd name="T21" fmla="*/ 128 h 38"/>
                <a:gd name="T22" fmla="*/ 487 w 46"/>
                <a:gd name="T23" fmla="*/ 128 h 38"/>
                <a:gd name="T24" fmla="*/ 1656 w 46"/>
                <a:gd name="T25" fmla="*/ 0 h 38"/>
                <a:gd name="T26" fmla="*/ 1656 w 46"/>
                <a:gd name="T27" fmla="*/ 3503 h 38"/>
                <a:gd name="T28" fmla="*/ 2283 w 46"/>
                <a:gd name="T29" fmla="*/ 4228 h 38"/>
                <a:gd name="T30" fmla="*/ 3098 w 46"/>
                <a:gd name="T31" fmla="*/ 2882 h 38"/>
                <a:gd name="T32" fmla="*/ 3098 w 46"/>
                <a:gd name="T33" fmla="*/ 375 h 38"/>
                <a:gd name="T34" fmla="*/ 2574 w 46"/>
                <a:gd name="T35" fmla="*/ 375 h 38"/>
                <a:gd name="T36" fmla="*/ 2574 w 46"/>
                <a:gd name="T37" fmla="*/ 128 h 38"/>
                <a:gd name="T38" fmla="*/ 3006 w 46"/>
                <a:gd name="T39" fmla="*/ 128 h 38"/>
                <a:gd name="T40" fmla="*/ 4274 w 46"/>
                <a:gd name="T41" fmla="*/ 0 h 38"/>
                <a:gd name="T42" fmla="*/ 4274 w 46"/>
                <a:gd name="T43" fmla="*/ 4410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" h="38">
                  <a:moveTo>
                    <a:pt x="41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39" y="37"/>
                    <a:pt x="35" y="37"/>
                    <a:pt x="30" y="38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8" y="36"/>
                    <a:pt x="23" y="38"/>
                    <a:pt x="18" y="38"/>
                  </a:cubicBezTo>
                  <a:cubicBezTo>
                    <a:pt x="11" y="38"/>
                    <a:pt x="6" y="35"/>
                    <a:pt x="6" y="2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9" y="1"/>
                    <a:pt x="12" y="1"/>
                    <a:pt x="16" y="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4"/>
                    <a:pt x="19" y="34"/>
                    <a:pt x="22" y="34"/>
                  </a:cubicBezTo>
                  <a:cubicBezTo>
                    <a:pt x="27" y="34"/>
                    <a:pt x="30" y="31"/>
                    <a:pt x="30" y="2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3" y="1"/>
                    <a:pt x="37" y="1"/>
                    <a:pt x="41" y="0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0" name="Freeform 38"/>
            <p:cNvSpPr>
              <a:spLocks noEditPoints="1"/>
            </p:cNvSpPr>
            <p:nvPr/>
          </p:nvSpPr>
          <p:spPr bwMode="auto">
            <a:xfrm>
              <a:off x="1639" y="3972"/>
              <a:ext cx="62" cy="65"/>
            </a:xfrm>
            <a:custGeom>
              <a:avLst/>
              <a:gdLst>
                <a:gd name="T0" fmla="*/ 1268 w 37"/>
                <a:gd name="T1" fmla="*/ 2148 h 38"/>
                <a:gd name="T2" fmla="*/ 1268 w 37"/>
                <a:gd name="T3" fmla="*/ 2472 h 38"/>
                <a:gd name="T4" fmla="*/ 2193 w 37"/>
                <a:gd name="T5" fmla="*/ 4410 h 38"/>
                <a:gd name="T6" fmla="*/ 3561 w 37"/>
                <a:gd name="T7" fmla="*/ 3207 h 38"/>
                <a:gd name="T8" fmla="*/ 3735 w 37"/>
                <a:gd name="T9" fmla="*/ 3382 h 38"/>
                <a:gd name="T10" fmla="*/ 1994 w 37"/>
                <a:gd name="T11" fmla="*/ 4760 h 38"/>
                <a:gd name="T12" fmla="*/ 0 w 37"/>
                <a:gd name="T13" fmla="*/ 2408 h 38"/>
                <a:gd name="T14" fmla="*/ 1994 w 37"/>
                <a:gd name="T15" fmla="*/ 0 h 38"/>
                <a:gd name="T16" fmla="*/ 3852 w 37"/>
                <a:gd name="T17" fmla="*/ 2148 h 38"/>
                <a:gd name="T18" fmla="*/ 1268 w 37"/>
                <a:gd name="T19" fmla="*/ 2148 h 38"/>
                <a:gd name="T20" fmla="*/ 2589 w 37"/>
                <a:gd name="T21" fmla="*/ 1875 h 38"/>
                <a:gd name="T22" fmla="*/ 2589 w 37"/>
                <a:gd name="T23" fmla="*/ 1551 h 38"/>
                <a:gd name="T24" fmla="*/ 1994 w 37"/>
                <a:gd name="T25" fmla="*/ 219 h 38"/>
                <a:gd name="T26" fmla="*/ 1268 w 37"/>
                <a:gd name="T27" fmla="*/ 1875 h 38"/>
                <a:gd name="T28" fmla="*/ 2589 w 37"/>
                <a:gd name="T29" fmla="*/ 1875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" h="38">
                  <a:moveTo>
                    <a:pt x="12" y="17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7"/>
                    <a:pt x="13" y="35"/>
                    <a:pt x="21" y="35"/>
                  </a:cubicBezTo>
                  <a:cubicBezTo>
                    <a:pt x="28" y="35"/>
                    <a:pt x="31" y="31"/>
                    <a:pt x="34" y="26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3" y="34"/>
                    <a:pt x="27" y="38"/>
                    <a:pt x="19" y="38"/>
                  </a:cubicBezTo>
                  <a:cubicBezTo>
                    <a:pt x="8" y="38"/>
                    <a:pt x="0" y="31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7" y="6"/>
                    <a:pt x="37" y="17"/>
                  </a:cubicBezTo>
                  <a:lnTo>
                    <a:pt x="12" y="17"/>
                  </a:lnTo>
                  <a:close/>
                  <a:moveTo>
                    <a:pt x="25" y="15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7"/>
                    <a:pt x="24" y="2"/>
                    <a:pt x="19" y="2"/>
                  </a:cubicBezTo>
                  <a:cubicBezTo>
                    <a:pt x="12" y="2"/>
                    <a:pt x="12" y="10"/>
                    <a:pt x="12" y="15"/>
                  </a:cubicBezTo>
                  <a:lnTo>
                    <a:pt x="2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auto">
            <a:xfrm>
              <a:off x="1709" y="3943"/>
              <a:ext cx="60" cy="94"/>
            </a:xfrm>
            <a:custGeom>
              <a:avLst/>
              <a:gdLst>
                <a:gd name="T0" fmla="*/ 0 w 37"/>
                <a:gd name="T1" fmla="*/ 4503 h 55"/>
                <a:gd name="T2" fmla="*/ 144 w 37"/>
                <a:gd name="T3" fmla="*/ 4503 h 55"/>
                <a:gd name="T4" fmla="*/ 1435 w 37"/>
                <a:gd name="T5" fmla="*/ 6476 h 55"/>
                <a:gd name="T6" fmla="*/ 2327 w 37"/>
                <a:gd name="T7" fmla="*/ 5450 h 55"/>
                <a:gd name="T8" fmla="*/ 0 w 37"/>
                <a:gd name="T9" fmla="*/ 1972 h 55"/>
                <a:gd name="T10" fmla="*/ 1435 w 37"/>
                <a:gd name="T11" fmla="*/ 0 h 55"/>
                <a:gd name="T12" fmla="*/ 2601 w 37"/>
                <a:gd name="T13" fmla="*/ 528 h 55"/>
                <a:gd name="T14" fmla="*/ 2601 w 37"/>
                <a:gd name="T15" fmla="*/ 1972 h 55"/>
                <a:gd name="T16" fmla="*/ 2457 w 37"/>
                <a:gd name="T17" fmla="*/ 1972 h 55"/>
                <a:gd name="T18" fmla="*/ 1323 w 37"/>
                <a:gd name="T19" fmla="*/ 374 h 55"/>
                <a:gd name="T20" fmla="*/ 615 w 37"/>
                <a:gd name="T21" fmla="*/ 1372 h 55"/>
                <a:gd name="T22" fmla="*/ 2924 w 37"/>
                <a:gd name="T23" fmla="*/ 4914 h 55"/>
                <a:gd name="T24" fmla="*/ 1435 w 37"/>
                <a:gd name="T25" fmla="*/ 6850 h 55"/>
                <a:gd name="T26" fmla="*/ 0 w 37"/>
                <a:gd name="T27" fmla="*/ 6476 h 55"/>
                <a:gd name="T28" fmla="*/ 0 w 37"/>
                <a:gd name="T29" fmla="*/ 4503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" h="55">
                  <a:moveTo>
                    <a:pt x="0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3" y="44"/>
                    <a:pt x="9" y="52"/>
                    <a:pt x="18" y="52"/>
                  </a:cubicBezTo>
                  <a:cubicBezTo>
                    <a:pt x="24" y="52"/>
                    <a:pt x="30" y="50"/>
                    <a:pt x="30" y="44"/>
                  </a:cubicBezTo>
                  <a:cubicBezTo>
                    <a:pt x="30" y="31"/>
                    <a:pt x="0" y="35"/>
                    <a:pt x="0" y="16"/>
                  </a:cubicBezTo>
                  <a:cubicBezTo>
                    <a:pt x="0" y="5"/>
                    <a:pt x="10" y="0"/>
                    <a:pt x="18" y="0"/>
                  </a:cubicBezTo>
                  <a:cubicBezTo>
                    <a:pt x="22" y="0"/>
                    <a:pt x="26" y="1"/>
                    <a:pt x="33" y="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9" y="9"/>
                    <a:pt x="24" y="3"/>
                    <a:pt x="17" y="3"/>
                  </a:cubicBezTo>
                  <a:cubicBezTo>
                    <a:pt x="12" y="3"/>
                    <a:pt x="8" y="6"/>
                    <a:pt x="8" y="11"/>
                  </a:cubicBezTo>
                  <a:cubicBezTo>
                    <a:pt x="8" y="23"/>
                    <a:pt x="37" y="18"/>
                    <a:pt x="37" y="39"/>
                  </a:cubicBezTo>
                  <a:cubicBezTo>
                    <a:pt x="37" y="48"/>
                    <a:pt x="28" y="55"/>
                    <a:pt x="18" y="55"/>
                  </a:cubicBezTo>
                  <a:cubicBezTo>
                    <a:pt x="12" y="55"/>
                    <a:pt x="6" y="54"/>
                    <a:pt x="0" y="52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auto">
            <a:xfrm>
              <a:off x="1776" y="3944"/>
              <a:ext cx="76" cy="89"/>
            </a:xfrm>
            <a:custGeom>
              <a:avLst/>
              <a:gdLst>
                <a:gd name="T0" fmla="*/ 0 w 46"/>
                <a:gd name="T1" fmla="*/ 5583 h 53"/>
                <a:gd name="T2" fmla="*/ 435 w 46"/>
                <a:gd name="T3" fmla="*/ 5583 h 53"/>
                <a:gd name="T4" fmla="*/ 435 w 46"/>
                <a:gd name="T5" fmla="*/ 294 h 53"/>
                <a:gd name="T6" fmla="*/ 0 w 46"/>
                <a:gd name="T7" fmla="*/ 294 h 53"/>
                <a:gd name="T8" fmla="*/ 0 w 46"/>
                <a:gd name="T9" fmla="*/ 0 h 53"/>
                <a:gd name="T10" fmla="*/ 435 w 46"/>
                <a:gd name="T11" fmla="*/ 0 h 53"/>
                <a:gd name="T12" fmla="*/ 1439 w 46"/>
                <a:gd name="T13" fmla="*/ 0 h 53"/>
                <a:gd name="T14" fmla="*/ 1439 w 46"/>
                <a:gd name="T15" fmla="*/ 2400 h 53"/>
                <a:gd name="T16" fmla="*/ 1439 w 46"/>
                <a:gd name="T17" fmla="*/ 2400 h 53"/>
                <a:gd name="T18" fmla="*/ 2561 w 46"/>
                <a:gd name="T19" fmla="*/ 1709 h 53"/>
                <a:gd name="T20" fmla="*/ 3770 w 46"/>
                <a:gd name="T21" fmla="*/ 3046 h 53"/>
                <a:gd name="T22" fmla="*/ 3770 w 46"/>
                <a:gd name="T23" fmla="*/ 5583 h 53"/>
                <a:gd name="T24" fmla="*/ 4231 w 46"/>
                <a:gd name="T25" fmla="*/ 5583 h 53"/>
                <a:gd name="T26" fmla="*/ 4231 w 46"/>
                <a:gd name="T27" fmla="*/ 5763 h 53"/>
                <a:gd name="T28" fmla="*/ 2282 w 46"/>
                <a:gd name="T29" fmla="*/ 5763 h 53"/>
                <a:gd name="T30" fmla="*/ 2282 w 46"/>
                <a:gd name="T31" fmla="*/ 5583 h 53"/>
                <a:gd name="T32" fmla="*/ 2779 w 46"/>
                <a:gd name="T33" fmla="*/ 5583 h 53"/>
                <a:gd name="T34" fmla="*/ 2779 w 46"/>
                <a:gd name="T35" fmla="*/ 2893 h 53"/>
                <a:gd name="T36" fmla="*/ 2214 w 46"/>
                <a:gd name="T37" fmla="*/ 2146 h 53"/>
                <a:gd name="T38" fmla="*/ 1439 w 46"/>
                <a:gd name="T39" fmla="*/ 3268 h 53"/>
                <a:gd name="T40" fmla="*/ 1439 w 46"/>
                <a:gd name="T41" fmla="*/ 5583 h 53"/>
                <a:gd name="T42" fmla="*/ 1963 w 46"/>
                <a:gd name="T43" fmla="*/ 5583 h 53"/>
                <a:gd name="T44" fmla="*/ 1963 w 46"/>
                <a:gd name="T45" fmla="*/ 5763 h 53"/>
                <a:gd name="T46" fmla="*/ 0 w 46"/>
                <a:gd name="T47" fmla="*/ 5763 h 53"/>
                <a:gd name="T48" fmla="*/ 0 w 46"/>
                <a:gd name="T49" fmla="*/ 5583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53">
                  <a:moveTo>
                    <a:pt x="0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9" y="18"/>
                    <a:pt x="23" y="16"/>
                    <a:pt x="28" y="16"/>
                  </a:cubicBezTo>
                  <a:cubicBezTo>
                    <a:pt x="35" y="16"/>
                    <a:pt x="41" y="20"/>
                    <a:pt x="41" y="28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1"/>
                    <a:pt x="27" y="20"/>
                    <a:pt x="24" y="20"/>
                  </a:cubicBezTo>
                  <a:cubicBezTo>
                    <a:pt x="20" y="20"/>
                    <a:pt x="16" y="24"/>
                    <a:pt x="16" y="3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3" name="Freeform 41"/>
            <p:cNvSpPr>
              <a:spLocks noEditPoints="1"/>
            </p:cNvSpPr>
            <p:nvPr/>
          </p:nvSpPr>
          <p:spPr bwMode="auto">
            <a:xfrm>
              <a:off x="1857" y="3943"/>
              <a:ext cx="37" cy="90"/>
            </a:xfrm>
            <a:custGeom>
              <a:avLst/>
              <a:gdLst>
                <a:gd name="T0" fmla="*/ 0 w 22"/>
                <a:gd name="T1" fmla="*/ 5300 h 54"/>
                <a:gd name="T2" fmla="*/ 656 w 22"/>
                <a:gd name="T3" fmla="*/ 5300 h 54"/>
                <a:gd name="T4" fmla="*/ 656 w 22"/>
                <a:gd name="T5" fmla="*/ 2028 h 54"/>
                <a:gd name="T6" fmla="*/ 0 w 22"/>
                <a:gd name="T7" fmla="*/ 2028 h 54"/>
                <a:gd name="T8" fmla="*/ 0 w 22"/>
                <a:gd name="T9" fmla="*/ 1867 h 54"/>
                <a:gd name="T10" fmla="*/ 494 w 22"/>
                <a:gd name="T11" fmla="*/ 1867 h 54"/>
                <a:gd name="T12" fmla="*/ 1722 w 22"/>
                <a:gd name="T13" fmla="*/ 1713 h 54"/>
                <a:gd name="T14" fmla="*/ 1722 w 22"/>
                <a:gd name="T15" fmla="*/ 5300 h 54"/>
                <a:gd name="T16" fmla="*/ 2351 w 22"/>
                <a:gd name="T17" fmla="*/ 5300 h 54"/>
                <a:gd name="T18" fmla="*/ 2351 w 22"/>
                <a:gd name="T19" fmla="*/ 5463 h 54"/>
                <a:gd name="T20" fmla="*/ 0 w 22"/>
                <a:gd name="T21" fmla="*/ 5463 h 54"/>
                <a:gd name="T22" fmla="*/ 0 w 22"/>
                <a:gd name="T23" fmla="*/ 5300 h 54"/>
                <a:gd name="T24" fmla="*/ 1223 w 22"/>
                <a:gd name="T25" fmla="*/ 0 h 54"/>
                <a:gd name="T26" fmla="*/ 1855 w 22"/>
                <a:gd name="T27" fmla="*/ 603 h 54"/>
                <a:gd name="T28" fmla="*/ 1223 w 22"/>
                <a:gd name="T29" fmla="*/ 1180 h 54"/>
                <a:gd name="T30" fmla="*/ 494 w 22"/>
                <a:gd name="T31" fmla="*/ 603 h 54"/>
                <a:gd name="T32" fmla="*/ 1223 w 22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54">
                  <a:moveTo>
                    <a:pt x="0" y="52"/>
                  </a:moveTo>
                  <a:cubicBezTo>
                    <a:pt x="6" y="52"/>
                    <a:pt x="6" y="52"/>
                    <a:pt x="6" y="5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9" y="18"/>
                    <a:pt x="13" y="18"/>
                    <a:pt x="16" y="17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52"/>
                  </a:lnTo>
                  <a:close/>
                  <a:moveTo>
                    <a:pt x="11" y="0"/>
                  </a:moveTo>
                  <a:cubicBezTo>
                    <a:pt x="14" y="0"/>
                    <a:pt x="17" y="3"/>
                    <a:pt x="17" y="6"/>
                  </a:cubicBezTo>
                  <a:cubicBezTo>
                    <a:pt x="17" y="9"/>
                    <a:pt x="14" y="12"/>
                    <a:pt x="11" y="12"/>
                  </a:cubicBezTo>
                  <a:cubicBezTo>
                    <a:pt x="8" y="12"/>
                    <a:pt x="5" y="9"/>
                    <a:pt x="5" y="6"/>
                  </a:cubicBezTo>
                  <a:cubicBezTo>
                    <a:pt x="5" y="3"/>
                    <a:pt x="8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4" name="Freeform 42"/>
            <p:cNvSpPr>
              <a:spLocks noEditPoints="1"/>
            </p:cNvSpPr>
            <p:nvPr/>
          </p:nvSpPr>
          <p:spPr bwMode="auto">
            <a:xfrm>
              <a:off x="1902" y="3972"/>
              <a:ext cx="60" cy="65"/>
            </a:xfrm>
            <a:custGeom>
              <a:avLst/>
              <a:gdLst>
                <a:gd name="T0" fmla="*/ 1063 w 36"/>
                <a:gd name="T1" fmla="*/ 2148 h 38"/>
                <a:gd name="T2" fmla="*/ 1063 w 36"/>
                <a:gd name="T3" fmla="*/ 2472 h 38"/>
                <a:gd name="T4" fmla="*/ 2083 w 36"/>
                <a:gd name="T5" fmla="*/ 4410 h 38"/>
                <a:gd name="T6" fmla="*/ 3278 w 36"/>
                <a:gd name="T7" fmla="*/ 3207 h 38"/>
                <a:gd name="T8" fmla="*/ 3472 w 36"/>
                <a:gd name="T9" fmla="*/ 3382 h 38"/>
                <a:gd name="T10" fmla="*/ 1888 w 36"/>
                <a:gd name="T11" fmla="*/ 4760 h 38"/>
                <a:gd name="T12" fmla="*/ 0 w 36"/>
                <a:gd name="T13" fmla="*/ 2408 h 38"/>
                <a:gd name="T14" fmla="*/ 1888 w 36"/>
                <a:gd name="T15" fmla="*/ 0 h 38"/>
                <a:gd name="T16" fmla="*/ 3575 w 36"/>
                <a:gd name="T17" fmla="*/ 2148 h 38"/>
                <a:gd name="T18" fmla="*/ 1063 w 36"/>
                <a:gd name="T19" fmla="*/ 2148 h 38"/>
                <a:gd name="T20" fmla="*/ 2408 w 36"/>
                <a:gd name="T21" fmla="*/ 1875 h 38"/>
                <a:gd name="T22" fmla="*/ 2408 w 36"/>
                <a:gd name="T23" fmla="*/ 1551 h 38"/>
                <a:gd name="T24" fmla="*/ 1772 w 36"/>
                <a:gd name="T25" fmla="*/ 219 h 38"/>
                <a:gd name="T26" fmla="*/ 1063 w 36"/>
                <a:gd name="T27" fmla="*/ 1875 h 38"/>
                <a:gd name="T28" fmla="*/ 2408 w 36"/>
                <a:gd name="T29" fmla="*/ 1875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6" h="38">
                  <a:moveTo>
                    <a:pt x="11" y="17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7"/>
                    <a:pt x="12" y="35"/>
                    <a:pt x="21" y="35"/>
                  </a:cubicBezTo>
                  <a:cubicBezTo>
                    <a:pt x="27" y="35"/>
                    <a:pt x="31" y="31"/>
                    <a:pt x="33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2" y="34"/>
                    <a:pt x="26" y="38"/>
                    <a:pt x="19" y="38"/>
                  </a:cubicBezTo>
                  <a:cubicBezTo>
                    <a:pt x="7" y="38"/>
                    <a:pt x="0" y="31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8" y="0"/>
                    <a:pt x="36" y="6"/>
                    <a:pt x="36" y="17"/>
                  </a:cubicBezTo>
                  <a:lnTo>
                    <a:pt x="11" y="17"/>
                  </a:lnTo>
                  <a:close/>
                  <a:moveTo>
                    <a:pt x="24" y="15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3" y="2"/>
                    <a:pt x="18" y="2"/>
                  </a:cubicBezTo>
                  <a:cubicBezTo>
                    <a:pt x="12" y="2"/>
                    <a:pt x="11" y="10"/>
                    <a:pt x="11" y="15"/>
                  </a:cubicBezTo>
                  <a:lnTo>
                    <a:pt x="2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auto">
            <a:xfrm>
              <a:off x="1966" y="3944"/>
              <a:ext cx="37" cy="89"/>
            </a:xfrm>
            <a:custGeom>
              <a:avLst/>
              <a:gdLst>
                <a:gd name="T0" fmla="*/ 0 w 22"/>
                <a:gd name="T1" fmla="*/ 5583 h 53"/>
                <a:gd name="T2" fmla="*/ 656 w 22"/>
                <a:gd name="T3" fmla="*/ 5583 h 53"/>
                <a:gd name="T4" fmla="*/ 656 w 22"/>
                <a:gd name="T5" fmla="*/ 294 h 53"/>
                <a:gd name="T6" fmla="*/ 0 w 22"/>
                <a:gd name="T7" fmla="*/ 294 h 53"/>
                <a:gd name="T8" fmla="*/ 0 w 22"/>
                <a:gd name="T9" fmla="*/ 0 h 53"/>
                <a:gd name="T10" fmla="*/ 494 w 22"/>
                <a:gd name="T11" fmla="*/ 0 h 53"/>
                <a:gd name="T12" fmla="*/ 1722 w 22"/>
                <a:gd name="T13" fmla="*/ 0 h 53"/>
                <a:gd name="T14" fmla="*/ 1722 w 22"/>
                <a:gd name="T15" fmla="*/ 5583 h 53"/>
                <a:gd name="T16" fmla="*/ 2351 w 22"/>
                <a:gd name="T17" fmla="*/ 5583 h 53"/>
                <a:gd name="T18" fmla="*/ 2351 w 22"/>
                <a:gd name="T19" fmla="*/ 5763 h 53"/>
                <a:gd name="T20" fmla="*/ 0 w 22"/>
                <a:gd name="T21" fmla="*/ 5763 h 53"/>
                <a:gd name="T22" fmla="*/ 0 w 22"/>
                <a:gd name="T23" fmla="*/ 5583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53">
                  <a:moveTo>
                    <a:pt x="0" y="51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3" y="0"/>
                    <a:pt x="16" y="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6" name="Freeform 44"/>
            <p:cNvSpPr>
              <a:spLocks noEditPoints="1"/>
            </p:cNvSpPr>
            <p:nvPr/>
          </p:nvSpPr>
          <p:spPr bwMode="auto">
            <a:xfrm>
              <a:off x="2008" y="3944"/>
              <a:ext cx="72" cy="90"/>
            </a:xfrm>
            <a:custGeom>
              <a:avLst/>
              <a:gdLst>
                <a:gd name="T0" fmla="*/ 2776 w 43"/>
                <a:gd name="T1" fmla="*/ 4922 h 54"/>
                <a:gd name="T2" fmla="*/ 2776 w 43"/>
                <a:gd name="T3" fmla="*/ 4922 h 54"/>
                <a:gd name="T4" fmla="*/ 1658 w 43"/>
                <a:gd name="T5" fmla="*/ 5463 h 54"/>
                <a:gd name="T6" fmla="*/ 0 w 43"/>
                <a:gd name="T7" fmla="*/ 3575 h 54"/>
                <a:gd name="T8" fmla="*/ 1658 w 43"/>
                <a:gd name="T9" fmla="*/ 1605 h 54"/>
                <a:gd name="T10" fmla="*/ 2776 w 43"/>
                <a:gd name="T11" fmla="*/ 2145 h 54"/>
                <a:gd name="T12" fmla="*/ 2776 w 43"/>
                <a:gd name="T13" fmla="*/ 2145 h 54"/>
                <a:gd name="T14" fmla="*/ 2776 w 43"/>
                <a:gd name="T15" fmla="*/ 287 h 54"/>
                <a:gd name="T16" fmla="*/ 2183 w 43"/>
                <a:gd name="T17" fmla="*/ 287 h 54"/>
                <a:gd name="T18" fmla="*/ 2183 w 43"/>
                <a:gd name="T19" fmla="*/ 0 h 54"/>
                <a:gd name="T20" fmla="*/ 2736 w 43"/>
                <a:gd name="T21" fmla="*/ 0 h 54"/>
                <a:gd name="T22" fmla="*/ 3828 w 43"/>
                <a:gd name="T23" fmla="*/ 0 h 54"/>
                <a:gd name="T24" fmla="*/ 3828 w 43"/>
                <a:gd name="T25" fmla="*/ 5187 h 54"/>
                <a:gd name="T26" fmla="*/ 4474 w 43"/>
                <a:gd name="T27" fmla="*/ 5187 h 54"/>
                <a:gd name="T28" fmla="*/ 4474 w 43"/>
                <a:gd name="T29" fmla="*/ 5362 h 54"/>
                <a:gd name="T30" fmla="*/ 2776 w 43"/>
                <a:gd name="T31" fmla="*/ 5463 h 54"/>
                <a:gd name="T32" fmla="*/ 2776 w 43"/>
                <a:gd name="T33" fmla="*/ 4922 h 54"/>
                <a:gd name="T34" fmla="*/ 1991 w 43"/>
                <a:gd name="T35" fmla="*/ 1888 h 54"/>
                <a:gd name="T36" fmla="*/ 1107 w 43"/>
                <a:gd name="T37" fmla="*/ 3575 h 54"/>
                <a:gd name="T38" fmla="*/ 1991 w 43"/>
                <a:gd name="T39" fmla="*/ 5187 h 54"/>
                <a:gd name="T40" fmla="*/ 2776 w 43"/>
                <a:gd name="T41" fmla="*/ 3575 h 54"/>
                <a:gd name="T42" fmla="*/ 1991 w 43"/>
                <a:gd name="T43" fmla="*/ 1888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" h="54"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4" y="53"/>
                    <a:pt x="20" y="54"/>
                    <a:pt x="16" y="54"/>
                  </a:cubicBezTo>
                  <a:cubicBezTo>
                    <a:pt x="4" y="54"/>
                    <a:pt x="0" y="45"/>
                    <a:pt x="0" y="35"/>
                  </a:cubicBezTo>
                  <a:cubicBezTo>
                    <a:pt x="0" y="25"/>
                    <a:pt x="5" y="16"/>
                    <a:pt x="16" y="16"/>
                  </a:cubicBezTo>
                  <a:cubicBezTo>
                    <a:pt x="21" y="16"/>
                    <a:pt x="25" y="18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4" y="0"/>
                    <a:pt x="37" y="0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35" y="53"/>
                    <a:pt x="31" y="53"/>
                    <a:pt x="27" y="54"/>
                  </a:cubicBezTo>
                  <a:lnTo>
                    <a:pt x="27" y="49"/>
                  </a:lnTo>
                  <a:close/>
                  <a:moveTo>
                    <a:pt x="19" y="19"/>
                  </a:moveTo>
                  <a:cubicBezTo>
                    <a:pt x="11" y="19"/>
                    <a:pt x="11" y="26"/>
                    <a:pt x="11" y="35"/>
                  </a:cubicBezTo>
                  <a:cubicBezTo>
                    <a:pt x="11" y="46"/>
                    <a:pt x="13" y="51"/>
                    <a:pt x="19" y="51"/>
                  </a:cubicBezTo>
                  <a:cubicBezTo>
                    <a:pt x="26" y="51"/>
                    <a:pt x="27" y="42"/>
                    <a:pt x="27" y="35"/>
                  </a:cubicBezTo>
                  <a:cubicBezTo>
                    <a:pt x="27" y="29"/>
                    <a:pt x="26" y="19"/>
                    <a:pt x="1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7" name="Freeform 45"/>
            <p:cNvSpPr>
              <a:spLocks noEditPoints="1"/>
            </p:cNvSpPr>
            <p:nvPr/>
          </p:nvSpPr>
          <p:spPr bwMode="auto">
            <a:xfrm>
              <a:off x="2107" y="3970"/>
              <a:ext cx="61" cy="66"/>
            </a:xfrm>
            <a:custGeom>
              <a:avLst/>
              <a:gdLst>
                <a:gd name="T0" fmla="*/ 2751 w 38"/>
                <a:gd name="T1" fmla="*/ 2914 h 38"/>
                <a:gd name="T2" fmla="*/ 1361 w 38"/>
                <a:gd name="T3" fmla="*/ 5485 h 38"/>
                <a:gd name="T4" fmla="*/ 0 w 38"/>
                <a:gd name="T5" fmla="*/ 2718 h 38"/>
                <a:gd name="T6" fmla="*/ 1361 w 38"/>
                <a:gd name="T7" fmla="*/ 148 h 38"/>
                <a:gd name="T8" fmla="*/ 2751 w 38"/>
                <a:gd name="T9" fmla="*/ 2914 h 38"/>
                <a:gd name="T10" fmla="*/ 876 w 38"/>
                <a:gd name="T11" fmla="*/ 2579 h 38"/>
                <a:gd name="T12" fmla="*/ 1361 w 38"/>
                <a:gd name="T13" fmla="*/ 5186 h 38"/>
                <a:gd name="T14" fmla="*/ 1954 w 38"/>
                <a:gd name="T15" fmla="*/ 2914 h 38"/>
                <a:gd name="T16" fmla="*/ 1361 w 38"/>
                <a:gd name="T17" fmla="*/ 446 h 38"/>
                <a:gd name="T18" fmla="*/ 876 w 38"/>
                <a:gd name="T19" fmla="*/ 2579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8">
                  <a:moveTo>
                    <a:pt x="38" y="20"/>
                  </a:moveTo>
                  <a:cubicBezTo>
                    <a:pt x="38" y="31"/>
                    <a:pt x="2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9" y="1"/>
                    <a:pt x="19" y="1"/>
                  </a:cubicBezTo>
                  <a:cubicBezTo>
                    <a:pt x="31" y="0"/>
                    <a:pt x="38" y="9"/>
                    <a:pt x="38" y="20"/>
                  </a:cubicBezTo>
                  <a:close/>
                  <a:moveTo>
                    <a:pt x="12" y="18"/>
                  </a:moveTo>
                  <a:cubicBezTo>
                    <a:pt x="12" y="30"/>
                    <a:pt x="12" y="36"/>
                    <a:pt x="19" y="36"/>
                  </a:cubicBezTo>
                  <a:cubicBezTo>
                    <a:pt x="27" y="36"/>
                    <a:pt x="27" y="29"/>
                    <a:pt x="27" y="20"/>
                  </a:cubicBezTo>
                  <a:cubicBezTo>
                    <a:pt x="27" y="11"/>
                    <a:pt x="27" y="3"/>
                    <a:pt x="19" y="3"/>
                  </a:cubicBezTo>
                  <a:cubicBezTo>
                    <a:pt x="12" y="3"/>
                    <a:pt x="12" y="10"/>
                    <a:pt x="1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8" name="Freeform 46"/>
            <p:cNvSpPr>
              <a:spLocks/>
            </p:cNvSpPr>
            <p:nvPr/>
          </p:nvSpPr>
          <p:spPr bwMode="auto">
            <a:xfrm>
              <a:off x="2170" y="3943"/>
              <a:ext cx="54" cy="90"/>
            </a:xfrm>
            <a:custGeom>
              <a:avLst/>
              <a:gdLst>
                <a:gd name="T0" fmla="*/ 2560 w 32"/>
                <a:gd name="T1" fmla="*/ 689 h 53"/>
                <a:gd name="T2" fmla="*/ 2216 w 32"/>
                <a:gd name="T3" fmla="*/ 343 h 53"/>
                <a:gd name="T4" fmla="*/ 1809 w 32"/>
                <a:gd name="T5" fmla="*/ 1004 h 53"/>
                <a:gd name="T6" fmla="*/ 1809 w 32"/>
                <a:gd name="T7" fmla="*/ 2165 h 53"/>
                <a:gd name="T8" fmla="*/ 2427 w 32"/>
                <a:gd name="T9" fmla="*/ 2165 h 53"/>
                <a:gd name="T10" fmla="*/ 2427 w 32"/>
                <a:gd name="T11" fmla="*/ 2345 h 53"/>
                <a:gd name="T12" fmla="*/ 1809 w 32"/>
                <a:gd name="T13" fmla="*/ 2345 h 53"/>
                <a:gd name="T14" fmla="*/ 1809 w 32"/>
                <a:gd name="T15" fmla="*/ 5254 h 53"/>
                <a:gd name="T16" fmla="*/ 1809 w 32"/>
                <a:gd name="T17" fmla="*/ 6013 h 53"/>
                <a:gd name="T18" fmla="*/ 2427 w 32"/>
                <a:gd name="T19" fmla="*/ 6013 h 53"/>
                <a:gd name="T20" fmla="*/ 2427 w 32"/>
                <a:gd name="T21" fmla="*/ 6242 h 53"/>
                <a:gd name="T22" fmla="*/ 0 w 32"/>
                <a:gd name="T23" fmla="*/ 6242 h 53"/>
                <a:gd name="T24" fmla="*/ 0 w 32"/>
                <a:gd name="T25" fmla="*/ 6013 h 53"/>
                <a:gd name="T26" fmla="*/ 672 w 32"/>
                <a:gd name="T27" fmla="*/ 6013 h 53"/>
                <a:gd name="T28" fmla="*/ 672 w 32"/>
                <a:gd name="T29" fmla="*/ 5254 h 53"/>
                <a:gd name="T30" fmla="*/ 672 w 32"/>
                <a:gd name="T31" fmla="*/ 2345 h 53"/>
                <a:gd name="T32" fmla="*/ 0 w 32"/>
                <a:gd name="T33" fmla="*/ 2345 h 53"/>
                <a:gd name="T34" fmla="*/ 0 w 32"/>
                <a:gd name="T35" fmla="*/ 2165 h 53"/>
                <a:gd name="T36" fmla="*/ 672 w 32"/>
                <a:gd name="T37" fmla="*/ 2165 h 53"/>
                <a:gd name="T38" fmla="*/ 672 w 32"/>
                <a:gd name="T39" fmla="*/ 1678 h 53"/>
                <a:gd name="T40" fmla="*/ 1250 w 32"/>
                <a:gd name="T41" fmla="*/ 202 h 53"/>
                <a:gd name="T42" fmla="*/ 2216 w 32"/>
                <a:gd name="T43" fmla="*/ 0 h 53"/>
                <a:gd name="T44" fmla="*/ 3559 w 32"/>
                <a:gd name="T45" fmla="*/ 1004 h 53"/>
                <a:gd name="T46" fmla="*/ 3053 w 32"/>
                <a:gd name="T47" fmla="*/ 1515 h 53"/>
                <a:gd name="T48" fmla="*/ 2560 w 32"/>
                <a:gd name="T49" fmla="*/ 1004 h 53"/>
                <a:gd name="T50" fmla="*/ 2560 w 32"/>
                <a:gd name="T51" fmla="*/ 689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53">
                  <a:moveTo>
                    <a:pt x="23" y="6"/>
                  </a:moveTo>
                  <a:cubicBezTo>
                    <a:pt x="23" y="4"/>
                    <a:pt x="22" y="3"/>
                    <a:pt x="20" y="3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0"/>
                    <a:pt x="6" y="5"/>
                    <a:pt x="11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30" y="0"/>
                    <a:pt x="32" y="6"/>
                    <a:pt x="32" y="9"/>
                  </a:cubicBezTo>
                  <a:cubicBezTo>
                    <a:pt x="32" y="10"/>
                    <a:pt x="32" y="13"/>
                    <a:pt x="27" y="13"/>
                  </a:cubicBezTo>
                  <a:cubicBezTo>
                    <a:pt x="23" y="13"/>
                    <a:pt x="23" y="10"/>
                    <a:pt x="23" y="9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9" name="Freeform 47"/>
            <p:cNvSpPr>
              <a:spLocks/>
            </p:cNvSpPr>
            <p:nvPr/>
          </p:nvSpPr>
          <p:spPr bwMode="auto">
            <a:xfrm>
              <a:off x="2247" y="3944"/>
              <a:ext cx="44" cy="89"/>
            </a:xfrm>
            <a:custGeom>
              <a:avLst/>
              <a:gdLst>
                <a:gd name="T0" fmla="*/ 12 w 52"/>
                <a:gd name="T1" fmla="*/ 0 h 106"/>
                <a:gd name="T2" fmla="*/ 12 w 52"/>
                <a:gd name="T3" fmla="*/ 3 h 106"/>
                <a:gd name="T4" fmla="*/ 8 w 52"/>
                <a:gd name="T5" fmla="*/ 3 h 106"/>
                <a:gd name="T6" fmla="*/ 8 w 52"/>
                <a:gd name="T7" fmla="*/ 4 h 106"/>
                <a:gd name="T8" fmla="*/ 8 w 52"/>
                <a:gd name="T9" fmla="*/ 19 h 106"/>
                <a:gd name="T10" fmla="*/ 8 w 52"/>
                <a:gd name="T11" fmla="*/ 20 h 106"/>
                <a:gd name="T12" fmla="*/ 12 w 52"/>
                <a:gd name="T13" fmla="*/ 20 h 106"/>
                <a:gd name="T14" fmla="*/ 12 w 52"/>
                <a:gd name="T15" fmla="*/ 23 h 106"/>
                <a:gd name="T16" fmla="*/ 0 w 52"/>
                <a:gd name="T17" fmla="*/ 23 h 106"/>
                <a:gd name="T18" fmla="*/ 0 w 52"/>
                <a:gd name="T19" fmla="*/ 20 h 106"/>
                <a:gd name="T20" fmla="*/ 3 w 52"/>
                <a:gd name="T21" fmla="*/ 20 h 106"/>
                <a:gd name="T22" fmla="*/ 3 w 52"/>
                <a:gd name="T23" fmla="*/ 19 h 106"/>
                <a:gd name="T24" fmla="*/ 3 w 52"/>
                <a:gd name="T25" fmla="*/ 4 h 106"/>
                <a:gd name="T26" fmla="*/ 3 w 52"/>
                <a:gd name="T27" fmla="*/ 3 h 106"/>
                <a:gd name="T28" fmla="*/ 0 w 52"/>
                <a:gd name="T29" fmla="*/ 3 h 106"/>
                <a:gd name="T30" fmla="*/ 0 w 52"/>
                <a:gd name="T31" fmla="*/ 0 h 106"/>
                <a:gd name="T32" fmla="*/ 12 w 52"/>
                <a:gd name="T33" fmla="*/ 0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106">
                  <a:moveTo>
                    <a:pt x="52" y="0"/>
                  </a:moveTo>
                  <a:lnTo>
                    <a:pt x="52" y="4"/>
                  </a:lnTo>
                  <a:lnTo>
                    <a:pt x="38" y="4"/>
                  </a:lnTo>
                  <a:lnTo>
                    <a:pt x="36" y="18"/>
                  </a:lnTo>
                  <a:lnTo>
                    <a:pt x="36" y="90"/>
                  </a:lnTo>
                  <a:lnTo>
                    <a:pt x="38" y="102"/>
                  </a:lnTo>
                  <a:lnTo>
                    <a:pt x="52" y="102"/>
                  </a:lnTo>
                  <a:lnTo>
                    <a:pt x="52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4" y="102"/>
                  </a:lnTo>
                  <a:lnTo>
                    <a:pt x="14" y="90"/>
                  </a:lnTo>
                  <a:lnTo>
                    <a:pt x="14" y="18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0" name="Freeform 48"/>
            <p:cNvSpPr>
              <a:spLocks/>
            </p:cNvSpPr>
            <p:nvPr/>
          </p:nvSpPr>
          <p:spPr bwMode="auto">
            <a:xfrm>
              <a:off x="2293" y="3944"/>
              <a:ext cx="37" cy="89"/>
            </a:xfrm>
            <a:custGeom>
              <a:avLst/>
              <a:gdLst>
                <a:gd name="T0" fmla="*/ 950 w 22"/>
                <a:gd name="T1" fmla="*/ 0 h 52"/>
                <a:gd name="T2" fmla="*/ 1855 w 22"/>
                <a:gd name="T3" fmla="*/ 0 h 52"/>
                <a:gd name="T4" fmla="*/ 1855 w 22"/>
                <a:gd name="T5" fmla="*/ 1029 h 52"/>
                <a:gd name="T6" fmla="*/ 1855 w 22"/>
                <a:gd name="T7" fmla="*/ 5681 h 52"/>
                <a:gd name="T8" fmla="*/ 1855 w 22"/>
                <a:gd name="T9" fmla="*/ 6333 h 52"/>
                <a:gd name="T10" fmla="*/ 2351 w 22"/>
                <a:gd name="T11" fmla="*/ 6333 h 52"/>
                <a:gd name="T12" fmla="*/ 2351 w 22"/>
                <a:gd name="T13" fmla="*/ 6538 h 52"/>
                <a:gd name="T14" fmla="*/ 0 w 22"/>
                <a:gd name="T15" fmla="*/ 6538 h 52"/>
                <a:gd name="T16" fmla="*/ 0 w 22"/>
                <a:gd name="T17" fmla="*/ 6333 h 52"/>
                <a:gd name="T18" fmla="*/ 656 w 22"/>
                <a:gd name="T19" fmla="*/ 6333 h 52"/>
                <a:gd name="T20" fmla="*/ 656 w 22"/>
                <a:gd name="T21" fmla="*/ 5681 h 52"/>
                <a:gd name="T22" fmla="*/ 656 w 22"/>
                <a:gd name="T23" fmla="*/ 1029 h 52"/>
                <a:gd name="T24" fmla="*/ 656 w 22"/>
                <a:gd name="T25" fmla="*/ 226 h 52"/>
                <a:gd name="T26" fmla="*/ 0 w 22"/>
                <a:gd name="T27" fmla="*/ 226 h 52"/>
                <a:gd name="T28" fmla="*/ 0 w 22"/>
                <a:gd name="T29" fmla="*/ 0 h 52"/>
                <a:gd name="T30" fmla="*/ 950 w 22"/>
                <a:gd name="T31" fmla="*/ 0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" h="52">
                  <a:moveTo>
                    <a:pt x="9" y="0"/>
                  </a:moveTo>
                  <a:cubicBezTo>
                    <a:pt x="12" y="0"/>
                    <a:pt x="14" y="0"/>
                    <a:pt x="17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1" name="Freeform 49"/>
            <p:cNvSpPr>
              <a:spLocks/>
            </p:cNvSpPr>
            <p:nvPr/>
          </p:nvSpPr>
          <p:spPr bwMode="auto">
            <a:xfrm>
              <a:off x="2331" y="3944"/>
              <a:ext cx="37" cy="89"/>
            </a:xfrm>
            <a:custGeom>
              <a:avLst/>
              <a:gdLst>
                <a:gd name="T0" fmla="*/ 950 w 22"/>
                <a:gd name="T1" fmla="*/ 0 h 52"/>
                <a:gd name="T2" fmla="*/ 1855 w 22"/>
                <a:gd name="T3" fmla="*/ 0 h 52"/>
                <a:gd name="T4" fmla="*/ 1855 w 22"/>
                <a:gd name="T5" fmla="*/ 1029 h 52"/>
                <a:gd name="T6" fmla="*/ 1855 w 22"/>
                <a:gd name="T7" fmla="*/ 5681 h 52"/>
                <a:gd name="T8" fmla="*/ 1855 w 22"/>
                <a:gd name="T9" fmla="*/ 6333 h 52"/>
                <a:gd name="T10" fmla="*/ 2351 w 22"/>
                <a:gd name="T11" fmla="*/ 6333 h 52"/>
                <a:gd name="T12" fmla="*/ 2351 w 22"/>
                <a:gd name="T13" fmla="*/ 6538 h 52"/>
                <a:gd name="T14" fmla="*/ 0 w 22"/>
                <a:gd name="T15" fmla="*/ 6538 h 52"/>
                <a:gd name="T16" fmla="*/ 0 w 22"/>
                <a:gd name="T17" fmla="*/ 6333 h 52"/>
                <a:gd name="T18" fmla="*/ 656 w 22"/>
                <a:gd name="T19" fmla="*/ 6333 h 52"/>
                <a:gd name="T20" fmla="*/ 656 w 22"/>
                <a:gd name="T21" fmla="*/ 5681 h 52"/>
                <a:gd name="T22" fmla="*/ 656 w 22"/>
                <a:gd name="T23" fmla="*/ 1029 h 52"/>
                <a:gd name="T24" fmla="*/ 656 w 22"/>
                <a:gd name="T25" fmla="*/ 226 h 52"/>
                <a:gd name="T26" fmla="*/ 0 w 22"/>
                <a:gd name="T27" fmla="*/ 226 h 52"/>
                <a:gd name="T28" fmla="*/ 0 w 22"/>
                <a:gd name="T29" fmla="*/ 0 h 52"/>
                <a:gd name="T30" fmla="*/ 950 w 22"/>
                <a:gd name="T31" fmla="*/ 0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" h="52">
                  <a:moveTo>
                    <a:pt x="9" y="0"/>
                  </a:moveTo>
                  <a:cubicBezTo>
                    <a:pt x="13" y="0"/>
                    <a:pt x="14" y="0"/>
                    <a:pt x="17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2" name="Freeform 50"/>
            <p:cNvSpPr>
              <a:spLocks noEditPoints="1"/>
            </p:cNvSpPr>
            <p:nvPr/>
          </p:nvSpPr>
          <p:spPr bwMode="auto">
            <a:xfrm>
              <a:off x="2370" y="3944"/>
              <a:ext cx="37" cy="89"/>
            </a:xfrm>
            <a:custGeom>
              <a:avLst/>
              <a:gdLst>
                <a:gd name="T0" fmla="*/ 831 w 22"/>
                <a:gd name="T1" fmla="*/ 2162 h 52"/>
                <a:gd name="T2" fmla="*/ 1855 w 22"/>
                <a:gd name="T3" fmla="*/ 1980 h 52"/>
                <a:gd name="T4" fmla="*/ 1855 w 22"/>
                <a:gd name="T5" fmla="*/ 3014 h 52"/>
                <a:gd name="T6" fmla="*/ 1855 w 22"/>
                <a:gd name="T7" fmla="*/ 5681 h 52"/>
                <a:gd name="T8" fmla="*/ 1855 w 22"/>
                <a:gd name="T9" fmla="*/ 6333 h 52"/>
                <a:gd name="T10" fmla="*/ 2351 w 22"/>
                <a:gd name="T11" fmla="*/ 6333 h 52"/>
                <a:gd name="T12" fmla="*/ 2351 w 22"/>
                <a:gd name="T13" fmla="*/ 6538 h 52"/>
                <a:gd name="T14" fmla="*/ 0 w 22"/>
                <a:gd name="T15" fmla="*/ 6538 h 52"/>
                <a:gd name="T16" fmla="*/ 0 w 22"/>
                <a:gd name="T17" fmla="*/ 6333 h 52"/>
                <a:gd name="T18" fmla="*/ 656 w 22"/>
                <a:gd name="T19" fmla="*/ 6333 h 52"/>
                <a:gd name="T20" fmla="*/ 656 w 22"/>
                <a:gd name="T21" fmla="*/ 5681 h 52"/>
                <a:gd name="T22" fmla="*/ 656 w 22"/>
                <a:gd name="T23" fmla="*/ 3014 h 52"/>
                <a:gd name="T24" fmla="*/ 656 w 22"/>
                <a:gd name="T25" fmla="*/ 2412 h 52"/>
                <a:gd name="T26" fmla="*/ 0 w 22"/>
                <a:gd name="T27" fmla="*/ 2412 h 52"/>
                <a:gd name="T28" fmla="*/ 0 w 22"/>
                <a:gd name="T29" fmla="*/ 2162 h 52"/>
                <a:gd name="T30" fmla="*/ 831 w 22"/>
                <a:gd name="T31" fmla="*/ 2162 h 52"/>
                <a:gd name="T32" fmla="*/ 494 w 22"/>
                <a:gd name="T33" fmla="*/ 738 h 52"/>
                <a:gd name="T34" fmla="*/ 1223 w 22"/>
                <a:gd name="T35" fmla="*/ 0 h 52"/>
                <a:gd name="T36" fmla="*/ 1855 w 22"/>
                <a:gd name="T37" fmla="*/ 738 h 52"/>
                <a:gd name="T38" fmla="*/ 1223 w 22"/>
                <a:gd name="T39" fmla="*/ 1556 h 52"/>
                <a:gd name="T40" fmla="*/ 767 w 22"/>
                <a:gd name="T41" fmla="*/ 1263 h 52"/>
                <a:gd name="T42" fmla="*/ 494 w 22"/>
                <a:gd name="T43" fmla="*/ 738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52">
                  <a:moveTo>
                    <a:pt x="8" y="17"/>
                  </a:moveTo>
                  <a:cubicBezTo>
                    <a:pt x="12" y="17"/>
                    <a:pt x="13" y="17"/>
                    <a:pt x="17" y="1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8" y="17"/>
                  </a:lnTo>
                  <a:close/>
                  <a:moveTo>
                    <a:pt x="5" y="6"/>
                  </a:moveTo>
                  <a:cubicBezTo>
                    <a:pt x="5" y="3"/>
                    <a:pt x="8" y="0"/>
                    <a:pt x="11" y="0"/>
                  </a:cubicBezTo>
                  <a:cubicBezTo>
                    <a:pt x="14" y="0"/>
                    <a:pt x="17" y="2"/>
                    <a:pt x="17" y="6"/>
                  </a:cubicBezTo>
                  <a:cubicBezTo>
                    <a:pt x="17" y="9"/>
                    <a:pt x="14" y="12"/>
                    <a:pt x="11" y="12"/>
                  </a:cubicBezTo>
                  <a:cubicBezTo>
                    <a:pt x="10" y="12"/>
                    <a:pt x="8" y="11"/>
                    <a:pt x="7" y="10"/>
                  </a:cubicBezTo>
                  <a:cubicBezTo>
                    <a:pt x="6" y="9"/>
                    <a:pt x="5" y="7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3" name="Freeform 51"/>
            <p:cNvSpPr>
              <a:spLocks/>
            </p:cNvSpPr>
            <p:nvPr/>
          </p:nvSpPr>
          <p:spPr bwMode="auto">
            <a:xfrm>
              <a:off x="2410" y="3972"/>
              <a:ext cx="76" cy="62"/>
            </a:xfrm>
            <a:custGeom>
              <a:avLst/>
              <a:gdLst>
                <a:gd name="T0" fmla="*/ 4509 w 45"/>
                <a:gd name="T1" fmla="*/ 4591 h 36"/>
                <a:gd name="T2" fmla="*/ 5009 w 45"/>
                <a:gd name="T3" fmla="*/ 4591 h 36"/>
                <a:gd name="T4" fmla="*/ 5009 w 45"/>
                <a:gd name="T5" fmla="*/ 4802 h 36"/>
                <a:gd name="T6" fmla="*/ 2719 w 45"/>
                <a:gd name="T7" fmla="*/ 4802 h 36"/>
                <a:gd name="T8" fmla="*/ 2719 w 45"/>
                <a:gd name="T9" fmla="*/ 4591 h 36"/>
                <a:gd name="T10" fmla="*/ 3246 w 45"/>
                <a:gd name="T11" fmla="*/ 4591 h 36"/>
                <a:gd name="T12" fmla="*/ 3246 w 45"/>
                <a:gd name="T13" fmla="*/ 3861 h 36"/>
                <a:gd name="T14" fmla="*/ 3246 w 45"/>
                <a:gd name="T15" fmla="*/ 1302 h 36"/>
                <a:gd name="T16" fmla="*/ 2719 w 45"/>
                <a:gd name="T17" fmla="*/ 424 h 36"/>
                <a:gd name="T18" fmla="*/ 2113 w 45"/>
                <a:gd name="T19" fmla="*/ 730 h 36"/>
                <a:gd name="T20" fmla="*/ 1817 w 45"/>
                <a:gd name="T21" fmla="*/ 2377 h 36"/>
                <a:gd name="T22" fmla="*/ 1817 w 45"/>
                <a:gd name="T23" fmla="*/ 3861 h 36"/>
                <a:gd name="T24" fmla="*/ 1817 w 45"/>
                <a:gd name="T25" fmla="*/ 4591 h 36"/>
                <a:gd name="T26" fmla="*/ 2315 w 45"/>
                <a:gd name="T27" fmla="*/ 4591 h 36"/>
                <a:gd name="T28" fmla="*/ 2315 w 45"/>
                <a:gd name="T29" fmla="*/ 4802 h 36"/>
                <a:gd name="T30" fmla="*/ 0 w 45"/>
                <a:gd name="T31" fmla="*/ 4802 h 36"/>
                <a:gd name="T32" fmla="*/ 0 w 45"/>
                <a:gd name="T33" fmla="*/ 4591 h 36"/>
                <a:gd name="T34" fmla="*/ 564 w 45"/>
                <a:gd name="T35" fmla="*/ 4591 h 36"/>
                <a:gd name="T36" fmla="*/ 564 w 45"/>
                <a:gd name="T37" fmla="*/ 3861 h 36"/>
                <a:gd name="T38" fmla="*/ 564 w 45"/>
                <a:gd name="T39" fmla="*/ 1073 h 36"/>
                <a:gd name="T40" fmla="*/ 564 w 45"/>
                <a:gd name="T41" fmla="*/ 424 h 36"/>
                <a:gd name="T42" fmla="*/ 0 w 45"/>
                <a:gd name="T43" fmla="*/ 424 h 36"/>
                <a:gd name="T44" fmla="*/ 0 w 45"/>
                <a:gd name="T45" fmla="*/ 143 h 36"/>
                <a:gd name="T46" fmla="*/ 782 w 45"/>
                <a:gd name="T47" fmla="*/ 143 h 36"/>
                <a:gd name="T48" fmla="*/ 1817 w 45"/>
                <a:gd name="T49" fmla="*/ 0 h 36"/>
                <a:gd name="T50" fmla="*/ 1817 w 45"/>
                <a:gd name="T51" fmla="*/ 940 h 36"/>
                <a:gd name="T52" fmla="*/ 2231 w 45"/>
                <a:gd name="T53" fmla="*/ 246 h 36"/>
                <a:gd name="T54" fmla="*/ 3246 w 45"/>
                <a:gd name="T55" fmla="*/ 0 h 36"/>
                <a:gd name="T56" fmla="*/ 3768 w 45"/>
                <a:gd name="T57" fmla="*/ 143 h 36"/>
                <a:gd name="T58" fmla="*/ 4509 w 45"/>
                <a:gd name="T59" fmla="*/ 1486 h 36"/>
                <a:gd name="T60" fmla="*/ 4509 w 45"/>
                <a:gd name="T61" fmla="*/ 3861 h 36"/>
                <a:gd name="T62" fmla="*/ 4509 w 45"/>
                <a:gd name="T63" fmla="*/ 4591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5" h="36">
                  <a:moveTo>
                    <a:pt x="40" y="34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7"/>
                    <a:pt x="29" y="3"/>
                    <a:pt x="24" y="3"/>
                  </a:cubicBezTo>
                  <a:cubicBezTo>
                    <a:pt x="23" y="3"/>
                    <a:pt x="21" y="4"/>
                    <a:pt x="19" y="5"/>
                  </a:cubicBezTo>
                  <a:cubicBezTo>
                    <a:pt x="16" y="8"/>
                    <a:pt x="16" y="13"/>
                    <a:pt x="16" y="1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1" y="1"/>
                    <a:pt x="12" y="1"/>
                    <a:pt x="16" y="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5"/>
                    <a:pt x="17" y="4"/>
                    <a:pt x="20" y="2"/>
                  </a:cubicBezTo>
                  <a:cubicBezTo>
                    <a:pt x="22" y="1"/>
                    <a:pt x="25" y="0"/>
                    <a:pt x="29" y="0"/>
                  </a:cubicBezTo>
                  <a:cubicBezTo>
                    <a:pt x="31" y="0"/>
                    <a:pt x="33" y="0"/>
                    <a:pt x="34" y="1"/>
                  </a:cubicBezTo>
                  <a:cubicBezTo>
                    <a:pt x="40" y="3"/>
                    <a:pt x="40" y="7"/>
                    <a:pt x="40" y="11"/>
                  </a:cubicBezTo>
                  <a:cubicBezTo>
                    <a:pt x="40" y="29"/>
                    <a:pt x="40" y="29"/>
                    <a:pt x="40" y="29"/>
                  </a:cubicBez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4" name="Freeform 52"/>
            <p:cNvSpPr>
              <a:spLocks noEditPoints="1"/>
            </p:cNvSpPr>
            <p:nvPr/>
          </p:nvSpPr>
          <p:spPr bwMode="auto">
            <a:xfrm>
              <a:off x="2487" y="3970"/>
              <a:ext cx="65" cy="66"/>
            </a:xfrm>
            <a:custGeom>
              <a:avLst/>
              <a:gdLst>
                <a:gd name="T0" fmla="*/ 4760 w 38"/>
                <a:gd name="T1" fmla="*/ 2914 h 38"/>
                <a:gd name="T2" fmla="*/ 2408 w 38"/>
                <a:gd name="T3" fmla="*/ 5485 h 38"/>
                <a:gd name="T4" fmla="*/ 0 w 38"/>
                <a:gd name="T5" fmla="*/ 2718 h 38"/>
                <a:gd name="T6" fmla="*/ 2408 w 38"/>
                <a:gd name="T7" fmla="*/ 148 h 38"/>
                <a:gd name="T8" fmla="*/ 4760 w 38"/>
                <a:gd name="T9" fmla="*/ 2914 h 38"/>
                <a:gd name="T10" fmla="*/ 1408 w 38"/>
                <a:gd name="T11" fmla="*/ 2579 h 38"/>
                <a:gd name="T12" fmla="*/ 2408 w 38"/>
                <a:gd name="T13" fmla="*/ 5186 h 38"/>
                <a:gd name="T14" fmla="*/ 3382 w 38"/>
                <a:gd name="T15" fmla="*/ 2914 h 38"/>
                <a:gd name="T16" fmla="*/ 2408 w 38"/>
                <a:gd name="T17" fmla="*/ 446 h 38"/>
                <a:gd name="T18" fmla="*/ 1408 w 38"/>
                <a:gd name="T19" fmla="*/ 2579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8">
                  <a:moveTo>
                    <a:pt x="38" y="20"/>
                  </a:moveTo>
                  <a:cubicBezTo>
                    <a:pt x="38" y="31"/>
                    <a:pt x="2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9" y="1"/>
                    <a:pt x="19" y="1"/>
                  </a:cubicBezTo>
                  <a:cubicBezTo>
                    <a:pt x="31" y="0"/>
                    <a:pt x="38" y="9"/>
                    <a:pt x="38" y="20"/>
                  </a:cubicBezTo>
                  <a:close/>
                  <a:moveTo>
                    <a:pt x="11" y="18"/>
                  </a:moveTo>
                  <a:cubicBezTo>
                    <a:pt x="11" y="30"/>
                    <a:pt x="12" y="36"/>
                    <a:pt x="19" y="36"/>
                  </a:cubicBezTo>
                  <a:cubicBezTo>
                    <a:pt x="26" y="36"/>
                    <a:pt x="27" y="29"/>
                    <a:pt x="27" y="20"/>
                  </a:cubicBezTo>
                  <a:cubicBezTo>
                    <a:pt x="27" y="11"/>
                    <a:pt x="26" y="3"/>
                    <a:pt x="19" y="3"/>
                  </a:cubicBezTo>
                  <a:cubicBezTo>
                    <a:pt x="12" y="3"/>
                    <a:pt x="11" y="10"/>
                    <a:pt x="1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5" name="Freeform 53"/>
            <p:cNvSpPr>
              <a:spLocks noEditPoints="1"/>
            </p:cNvSpPr>
            <p:nvPr/>
          </p:nvSpPr>
          <p:spPr bwMode="auto">
            <a:xfrm>
              <a:off x="2553" y="3944"/>
              <a:ext cx="37" cy="89"/>
            </a:xfrm>
            <a:custGeom>
              <a:avLst/>
              <a:gdLst>
                <a:gd name="T0" fmla="*/ 1112 w 21"/>
                <a:gd name="T1" fmla="*/ 2162 h 52"/>
                <a:gd name="T2" fmla="*/ 2542 w 21"/>
                <a:gd name="T3" fmla="*/ 1980 h 52"/>
                <a:gd name="T4" fmla="*/ 2542 w 21"/>
                <a:gd name="T5" fmla="*/ 3014 h 52"/>
                <a:gd name="T6" fmla="*/ 2542 w 21"/>
                <a:gd name="T7" fmla="*/ 5681 h 52"/>
                <a:gd name="T8" fmla="*/ 2542 w 21"/>
                <a:gd name="T9" fmla="*/ 6333 h 52"/>
                <a:gd name="T10" fmla="*/ 3325 w 21"/>
                <a:gd name="T11" fmla="*/ 6333 h 52"/>
                <a:gd name="T12" fmla="*/ 3325 w 21"/>
                <a:gd name="T13" fmla="*/ 6538 h 52"/>
                <a:gd name="T14" fmla="*/ 0 w 21"/>
                <a:gd name="T15" fmla="*/ 6538 h 52"/>
                <a:gd name="T16" fmla="*/ 0 w 21"/>
                <a:gd name="T17" fmla="*/ 6333 h 52"/>
                <a:gd name="T18" fmla="*/ 832 w 21"/>
                <a:gd name="T19" fmla="*/ 6333 h 52"/>
                <a:gd name="T20" fmla="*/ 832 w 21"/>
                <a:gd name="T21" fmla="*/ 5681 h 52"/>
                <a:gd name="T22" fmla="*/ 832 w 21"/>
                <a:gd name="T23" fmla="*/ 3014 h 52"/>
                <a:gd name="T24" fmla="*/ 832 w 21"/>
                <a:gd name="T25" fmla="*/ 2412 h 52"/>
                <a:gd name="T26" fmla="*/ 0 w 21"/>
                <a:gd name="T27" fmla="*/ 2412 h 52"/>
                <a:gd name="T28" fmla="*/ 0 w 21"/>
                <a:gd name="T29" fmla="*/ 2162 h 52"/>
                <a:gd name="T30" fmla="*/ 1112 w 21"/>
                <a:gd name="T31" fmla="*/ 2162 h 52"/>
                <a:gd name="T32" fmla="*/ 631 w 21"/>
                <a:gd name="T33" fmla="*/ 738 h 52"/>
                <a:gd name="T34" fmla="*/ 1580 w 21"/>
                <a:gd name="T35" fmla="*/ 0 h 52"/>
                <a:gd name="T36" fmla="*/ 2542 w 21"/>
                <a:gd name="T37" fmla="*/ 738 h 52"/>
                <a:gd name="T38" fmla="*/ 1580 w 21"/>
                <a:gd name="T39" fmla="*/ 1556 h 52"/>
                <a:gd name="T40" fmla="*/ 953 w 21"/>
                <a:gd name="T41" fmla="*/ 1263 h 52"/>
                <a:gd name="T42" fmla="*/ 631 w 21"/>
                <a:gd name="T43" fmla="*/ 738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" h="52">
                  <a:moveTo>
                    <a:pt x="7" y="17"/>
                  </a:moveTo>
                  <a:cubicBezTo>
                    <a:pt x="11" y="17"/>
                    <a:pt x="12" y="17"/>
                    <a:pt x="16" y="1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7" y="17"/>
                  </a:lnTo>
                  <a:close/>
                  <a:moveTo>
                    <a:pt x="4" y="6"/>
                  </a:moveTo>
                  <a:cubicBezTo>
                    <a:pt x="4" y="3"/>
                    <a:pt x="7" y="0"/>
                    <a:pt x="10" y="0"/>
                  </a:cubicBezTo>
                  <a:cubicBezTo>
                    <a:pt x="14" y="0"/>
                    <a:pt x="16" y="2"/>
                    <a:pt x="16" y="6"/>
                  </a:cubicBezTo>
                  <a:cubicBezTo>
                    <a:pt x="16" y="9"/>
                    <a:pt x="14" y="12"/>
                    <a:pt x="10" y="12"/>
                  </a:cubicBezTo>
                  <a:cubicBezTo>
                    <a:pt x="9" y="12"/>
                    <a:pt x="7" y="11"/>
                    <a:pt x="6" y="10"/>
                  </a:cubicBezTo>
                  <a:cubicBezTo>
                    <a:pt x="5" y="9"/>
                    <a:pt x="4" y="7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6" name="Freeform 54"/>
            <p:cNvSpPr>
              <a:spLocks/>
            </p:cNvSpPr>
            <p:nvPr/>
          </p:nvSpPr>
          <p:spPr bwMode="auto">
            <a:xfrm>
              <a:off x="2591" y="3972"/>
              <a:ext cx="47" cy="64"/>
            </a:xfrm>
            <a:custGeom>
              <a:avLst/>
              <a:gdLst>
                <a:gd name="T0" fmla="*/ 294 w 28"/>
                <a:gd name="T1" fmla="*/ 3190 h 37"/>
                <a:gd name="T2" fmla="*/ 453 w 28"/>
                <a:gd name="T3" fmla="*/ 3990 h 37"/>
                <a:gd name="T4" fmla="*/ 1494 w 28"/>
                <a:gd name="T5" fmla="*/ 4907 h 37"/>
                <a:gd name="T6" fmla="*/ 2214 w 28"/>
                <a:gd name="T7" fmla="*/ 4182 h 37"/>
                <a:gd name="T8" fmla="*/ 1392 w 28"/>
                <a:gd name="T9" fmla="*/ 3190 h 37"/>
                <a:gd name="T10" fmla="*/ 104 w 28"/>
                <a:gd name="T11" fmla="*/ 1533 h 37"/>
                <a:gd name="T12" fmla="*/ 1494 w 28"/>
                <a:gd name="T13" fmla="*/ 0 h 37"/>
                <a:gd name="T14" fmla="*/ 2669 w 28"/>
                <a:gd name="T15" fmla="*/ 249 h 37"/>
                <a:gd name="T16" fmla="*/ 2669 w 28"/>
                <a:gd name="T17" fmla="*/ 1657 h 37"/>
                <a:gd name="T18" fmla="*/ 2434 w 28"/>
                <a:gd name="T19" fmla="*/ 1657 h 37"/>
                <a:gd name="T20" fmla="*/ 2337 w 28"/>
                <a:gd name="T21" fmla="*/ 1128 h 37"/>
                <a:gd name="T22" fmla="*/ 1392 w 28"/>
                <a:gd name="T23" fmla="*/ 249 h 37"/>
                <a:gd name="T24" fmla="*/ 829 w 28"/>
                <a:gd name="T25" fmla="*/ 771 h 37"/>
                <a:gd name="T26" fmla="*/ 1096 w 28"/>
                <a:gd name="T27" fmla="*/ 1334 h 37"/>
                <a:gd name="T28" fmla="*/ 2038 w 28"/>
                <a:gd name="T29" fmla="*/ 1766 h 37"/>
                <a:gd name="T30" fmla="*/ 2969 w 28"/>
                <a:gd name="T31" fmla="*/ 3375 h 37"/>
                <a:gd name="T32" fmla="*/ 1392 w 28"/>
                <a:gd name="T33" fmla="*/ 5141 h 37"/>
                <a:gd name="T34" fmla="*/ 0 w 28"/>
                <a:gd name="T35" fmla="*/ 4907 h 37"/>
                <a:gd name="T36" fmla="*/ 0 w 28"/>
                <a:gd name="T37" fmla="*/ 3190 h 37"/>
                <a:gd name="T38" fmla="*/ 294 w 28"/>
                <a:gd name="T39" fmla="*/ 319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37">
                  <a:moveTo>
                    <a:pt x="3" y="23"/>
                  </a:moveTo>
                  <a:cubicBezTo>
                    <a:pt x="3" y="25"/>
                    <a:pt x="3" y="27"/>
                    <a:pt x="4" y="29"/>
                  </a:cubicBezTo>
                  <a:cubicBezTo>
                    <a:pt x="5" y="31"/>
                    <a:pt x="9" y="35"/>
                    <a:pt x="14" y="35"/>
                  </a:cubicBezTo>
                  <a:cubicBezTo>
                    <a:pt x="18" y="35"/>
                    <a:pt x="21" y="33"/>
                    <a:pt x="21" y="30"/>
                  </a:cubicBezTo>
                  <a:cubicBezTo>
                    <a:pt x="21" y="26"/>
                    <a:pt x="18" y="25"/>
                    <a:pt x="13" y="23"/>
                  </a:cubicBezTo>
                  <a:cubicBezTo>
                    <a:pt x="6" y="21"/>
                    <a:pt x="1" y="19"/>
                    <a:pt x="1" y="11"/>
                  </a:cubicBezTo>
                  <a:cubicBezTo>
                    <a:pt x="1" y="2"/>
                    <a:pt x="9" y="0"/>
                    <a:pt x="14" y="0"/>
                  </a:cubicBezTo>
                  <a:cubicBezTo>
                    <a:pt x="18" y="0"/>
                    <a:pt x="22" y="1"/>
                    <a:pt x="25" y="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0"/>
                    <a:pt x="22" y="9"/>
                    <a:pt x="22" y="8"/>
                  </a:cubicBezTo>
                  <a:cubicBezTo>
                    <a:pt x="21" y="6"/>
                    <a:pt x="18" y="2"/>
                    <a:pt x="13" y="2"/>
                  </a:cubicBezTo>
                  <a:cubicBezTo>
                    <a:pt x="9" y="2"/>
                    <a:pt x="8" y="5"/>
                    <a:pt x="8" y="6"/>
                  </a:cubicBezTo>
                  <a:cubicBezTo>
                    <a:pt x="8" y="9"/>
                    <a:pt x="9" y="10"/>
                    <a:pt x="10" y="10"/>
                  </a:cubicBezTo>
                  <a:cubicBezTo>
                    <a:pt x="11" y="11"/>
                    <a:pt x="17" y="13"/>
                    <a:pt x="19" y="13"/>
                  </a:cubicBezTo>
                  <a:cubicBezTo>
                    <a:pt x="23" y="15"/>
                    <a:pt x="28" y="18"/>
                    <a:pt x="28" y="24"/>
                  </a:cubicBezTo>
                  <a:cubicBezTo>
                    <a:pt x="28" y="32"/>
                    <a:pt x="22" y="37"/>
                    <a:pt x="13" y="37"/>
                  </a:cubicBezTo>
                  <a:cubicBezTo>
                    <a:pt x="8" y="37"/>
                    <a:pt x="4" y="36"/>
                    <a:pt x="0" y="35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87" name="Group 55"/>
            <p:cNvGrpSpPr>
              <a:grpSpLocks noChangeAspect="1"/>
            </p:cNvGrpSpPr>
            <p:nvPr/>
          </p:nvGrpSpPr>
          <p:grpSpPr bwMode="auto">
            <a:xfrm>
              <a:off x="240" y="3868"/>
              <a:ext cx="480" cy="250"/>
              <a:chOff x="4848" y="3648"/>
              <a:chExt cx="652" cy="340"/>
            </a:xfrm>
          </p:grpSpPr>
          <p:sp>
            <p:nvSpPr>
              <p:cNvPr id="2088" name="AutoShape 56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848" y="3648"/>
                <a:ext cx="652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89" name="Freeform 57"/>
              <p:cNvSpPr>
                <a:spLocks noEditPoints="1"/>
              </p:cNvSpPr>
              <p:nvPr userDrawn="1"/>
            </p:nvSpPr>
            <p:spPr bwMode="auto">
              <a:xfrm>
                <a:off x="5110" y="3960"/>
                <a:ext cx="27" cy="26"/>
              </a:xfrm>
              <a:custGeom>
                <a:avLst/>
                <a:gdLst>
                  <a:gd name="T0" fmla="*/ 2572 w 11"/>
                  <a:gd name="T1" fmla="*/ 13577 h 11"/>
                  <a:gd name="T2" fmla="*/ 15496 w 11"/>
                  <a:gd name="T3" fmla="*/ 2061 h 11"/>
                  <a:gd name="T4" fmla="*/ 32768 w 11"/>
                  <a:gd name="T5" fmla="*/ 13577 h 11"/>
                  <a:gd name="T6" fmla="*/ 15496 w 11"/>
                  <a:gd name="T7" fmla="*/ 23532 h 11"/>
                  <a:gd name="T8" fmla="*/ 2572 w 11"/>
                  <a:gd name="T9" fmla="*/ 13577 h 11"/>
                  <a:gd name="T10" fmla="*/ 15496 w 11"/>
                  <a:gd name="T11" fmla="*/ 25090 h 11"/>
                  <a:gd name="T12" fmla="*/ 35461 w 11"/>
                  <a:gd name="T13" fmla="*/ 13577 h 11"/>
                  <a:gd name="T14" fmla="*/ 15496 w 11"/>
                  <a:gd name="T15" fmla="*/ 0 h 11"/>
                  <a:gd name="T16" fmla="*/ 0 w 11"/>
                  <a:gd name="T17" fmla="*/ 13577 h 11"/>
                  <a:gd name="T18" fmla="*/ 15496 w 11"/>
                  <a:gd name="T19" fmla="*/ 25090 h 11"/>
                  <a:gd name="T20" fmla="*/ 13350 w 11"/>
                  <a:gd name="T21" fmla="*/ 13577 h 11"/>
                  <a:gd name="T22" fmla="*/ 15496 w 11"/>
                  <a:gd name="T23" fmla="*/ 13577 h 11"/>
                  <a:gd name="T24" fmla="*/ 22538 w 11"/>
                  <a:gd name="T25" fmla="*/ 20575 h 11"/>
                  <a:gd name="T26" fmla="*/ 26281 w 11"/>
                  <a:gd name="T27" fmla="*/ 20575 h 11"/>
                  <a:gd name="T28" fmla="*/ 19857 w 11"/>
                  <a:gd name="T29" fmla="*/ 13577 h 11"/>
                  <a:gd name="T30" fmla="*/ 26281 w 11"/>
                  <a:gd name="T31" fmla="*/ 8705 h 11"/>
                  <a:gd name="T32" fmla="*/ 19857 w 11"/>
                  <a:gd name="T33" fmla="*/ 4871 h 11"/>
                  <a:gd name="T34" fmla="*/ 9182 w 11"/>
                  <a:gd name="T35" fmla="*/ 4871 h 11"/>
                  <a:gd name="T36" fmla="*/ 9182 w 11"/>
                  <a:gd name="T37" fmla="*/ 20575 h 11"/>
                  <a:gd name="T38" fmla="*/ 13350 w 11"/>
                  <a:gd name="T39" fmla="*/ 20575 h 11"/>
                  <a:gd name="T40" fmla="*/ 13350 w 11"/>
                  <a:gd name="T41" fmla="*/ 13577 h 11"/>
                  <a:gd name="T42" fmla="*/ 13350 w 11"/>
                  <a:gd name="T43" fmla="*/ 11513 h 11"/>
                  <a:gd name="T44" fmla="*/ 13350 w 11"/>
                  <a:gd name="T45" fmla="*/ 7022 h 11"/>
                  <a:gd name="T46" fmla="*/ 15496 w 11"/>
                  <a:gd name="T47" fmla="*/ 7022 h 11"/>
                  <a:gd name="T48" fmla="*/ 22538 w 11"/>
                  <a:gd name="T49" fmla="*/ 8705 h 11"/>
                  <a:gd name="T50" fmla="*/ 15496 w 11"/>
                  <a:gd name="T51" fmla="*/ 11513 h 11"/>
                  <a:gd name="T52" fmla="*/ 13350 w 11"/>
                  <a:gd name="T53" fmla="*/ 11513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" h="11">
                    <a:moveTo>
                      <a:pt x="1" y="6"/>
                    </a:moveTo>
                    <a:cubicBezTo>
                      <a:pt x="1" y="3"/>
                      <a:pt x="3" y="1"/>
                      <a:pt x="5" y="1"/>
                    </a:cubicBezTo>
                    <a:cubicBezTo>
                      <a:pt x="8" y="1"/>
                      <a:pt x="10" y="3"/>
                      <a:pt x="10" y="6"/>
                    </a:cubicBezTo>
                    <a:cubicBezTo>
                      <a:pt x="10" y="8"/>
                      <a:pt x="8" y="10"/>
                      <a:pt x="5" y="10"/>
                    </a:cubicBezTo>
                    <a:cubicBezTo>
                      <a:pt x="3" y="10"/>
                      <a:pt x="1" y="8"/>
                      <a:pt x="1" y="6"/>
                    </a:cubicBezTo>
                    <a:close/>
                    <a:moveTo>
                      <a:pt x="5" y="11"/>
                    </a:moveTo>
                    <a:cubicBezTo>
                      <a:pt x="8" y="11"/>
                      <a:pt x="11" y="9"/>
                      <a:pt x="11" y="6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lose/>
                    <a:moveTo>
                      <a:pt x="4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8" y="5"/>
                      <a:pt x="8" y="4"/>
                    </a:cubicBezTo>
                    <a:cubicBezTo>
                      <a:pt x="8" y="3"/>
                      <a:pt x="7" y="2"/>
                      <a:pt x="6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lnTo>
                      <a:pt x="4" y="6"/>
                    </a:lnTo>
                    <a:close/>
                    <a:moveTo>
                      <a:pt x="4" y="5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7" y="5"/>
                      <a:pt x="6" y="5"/>
                      <a:pt x="5" y="5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0" name="Freeform 58"/>
              <p:cNvSpPr>
                <a:spLocks noEditPoints="1"/>
              </p:cNvSpPr>
              <p:nvPr userDrawn="1"/>
            </p:nvSpPr>
            <p:spPr bwMode="auto">
              <a:xfrm>
                <a:off x="5431" y="3960"/>
                <a:ext cx="28" cy="26"/>
              </a:xfrm>
              <a:custGeom>
                <a:avLst/>
                <a:gdLst>
                  <a:gd name="T0" fmla="*/ 1932 w 12"/>
                  <a:gd name="T1" fmla="*/ 13577 h 11"/>
                  <a:gd name="T2" fmla="*/ 12451 w 12"/>
                  <a:gd name="T3" fmla="*/ 2061 h 11"/>
                  <a:gd name="T4" fmla="*/ 20340 w 12"/>
                  <a:gd name="T5" fmla="*/ 13577 h 11"/>
                  <a:gd name="T6" fmla="*/ 12451 w 12"/>
                  <a:gd name="T7" fmla="*/ 23532 h 11"/>
                  <a:gd name="T8" fmla="*/ 1932 w 12"/>
                  <a:gd name="T9" fmla="*/ 13577 h 11"/>
                  <a:gd name="T10" fmla="*/ 12451 w 12"/>
                  <a:gd name="T11" fmla="*/ 25090 h 11"/>
                  <a:gd name="T12" fmla="*/ 24544 w 12"/>
                  <a:gd name="T13" fmla="*/ 13577 h 11"/>
                  <a:gd name="T14" fmla="*/ 12451 w 12"/>
                  <a:gd name="T15" fmla="*/ 0 h 11"/>
                  <a:gd name="T16" fmla="*/ 0 w 12"/>
                  <a:gd name="T17" fmla="*/ 13577 h 11"/>
                  <a:gd name="T18" fmla="*/ 12451 w 12"/>
                  <a:gd name="T19" fmla="*/ 25090 h 11"/>
                  <a:gd name="T20" fmla="*/ 10519 w 12"/>
                  <a:gd name="T21" fmla="*/ 13577 h 11"/>
                  <a:gd name="T22" fmla="*/ 12451 w 12"/>
                  <a:gd name="T23" fmla="*/ 13577 h 11"/>
                  <a:gd name="T24" fmla="*/ 16606 w 12"/>
                  <a:gd name="T25" fmla="*/ 20575 h 11"/>
                  <a:gd name="T26" fmla="*/ 18408 w 12"/>
                  <a:gd name="T27" fmla="*/ 20575 h 11"/>
                  <a:gd name="T28" fmla="*/ 13900 w 12"/>
                  <a:gd name="T29" fmla="*/ 13577 h 11"/>
                  <a:gd name="T30" fmla="*/ 16606 w 12"/>
                  <a:gd name="T31" fmla="*/ 8705 h 11"/>
                  <a:gd name="T32" fmla="*/ 12451 w 12"/>
                  <a:gd name="T33" fmla="*/ 7022 h 11"/>
                  <a:gd name="T34" fmla="*/ 7889 w 12"/>
                  <a:gd name="T35" fmla="*/ 7022 h 11"/>
                  <a:gd name="T36" fmla="*/ 7889 w 12"/>
                  <a:gd name="T37" fmla="*/ 20575 h 11"/>
                  <a:gd name="T38" fmla="*/ 10519 w 12"/>
                  <a:gd name="T39" fmla="*/ 20575 h 11"/>
                  <a:gd name="T40" fmla="*/ 10519 w 12"/>
                  <a:gd name="T41" fmla="*/ 13577 h 11"/>
                  <a:gd name="T42" fmla="*/ 10519 w 12"/>
                  <a:gd name="T43" fmla="*/ 11513 h 11"/>
                  <a:gd name="T44" fmla="*/ 10519 w 12"/>
                  <a:gd name="T45" fmla="*/ 7022 h 11"/>
                  <a:gd name="T46" fmla="*/ 12451 w 12"/>
                  <a:gd name="T47" fmla="*/ 7022 h 11"/>
                  <a:gd name="T48" fmla="*/ 13900 w 12"/>
                  <a:gd name="T49" fmla="*/ 8705 h 11"/>
                  <a:gd name="T50" fmla="*/ 12451 w 12"/>
                  <a:gd name="T51" fmla="*/ 11513 h 11"/>
                  <a:gd name="T52" fmla="*/ 10519 w 12"/>
                  <a:gd name="T53" fmla="*/ 11513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" h="11">
                    <a:moveTo>
                      <a:pt x="1" y="6"/>
                    </a:moveTo>
                    <a:cubicBezTo>
                      <a:pt x="1" y="3"/>
                      <a:pt x="3" y="1"/>
                      <a:pt x="6" y="1"/>
                    </a:cubicBezTo>
                    <a:cubicBezTo>
                      <a:pt x="8" y="1"/>
                      <a:pt x="10" y="3"/>
                      <a:pt x="10" y="6"/>
                    </a:cubicBezTo>
                    <a:cubicBezTo>
                      <a:pt x="10" y="8"/>
                      <a:pt x="8" y="10"/>
                      <a:pt x="6" y="10"/>
                    </a:cubicBezTo>
                    <a:cubicBezTo>
                      <a:pt x="3" y="10"/>
                      <a:pt x="1" y="8"/>
                      <a:pt x="1" y="6"/>
                    </a:cubicBezTo>
                    <a:close/>
                    <a:moveTo>
                      <a:pt x="6" y="11"/>
                    </a:moveTo>
                    <a:cubicBezTo>
                      <a:pt x="9" y="11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lose/>
                    <a:moveTo>
                      <a:pt x="5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4"/>
                    </a:cubicBezTo>
                    <a:cubicBezTo>
                      <a:pt x="8" y="3"/>
                      <a:pt x="8" y="3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lnTo>
                      <a:pt x="5" y="6"/>
                    </a:lnTo>
                    <a:close/>
                    <a:moveTo>
                      <a:pt x="5" y="5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7" y="5"/>
                      <a:pt x="7" y="5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1" name="Freeform 59"/>
              <p:cNvSpPr>
                <a:spLocks noEditPoints="1"/>
              </p:cNvSpPr>
              <p:nvPr userDrawn="1"/>
            </p:nvSpPr>
            <p:spPr bwMode="auto">
              <a:xfrm>
                <a:off x="4846" y="3646"/>
                <a:ext cx="334" cy="340"/>
              </a:xfrm>
              <a:custGeom>
                <a:avLst/>
                <a:gdLst>
                  <a:gd name="T0" fmla="*/ 226553 w 142"/>
                  <a:gd name="T1" fmla="*/ 0 h 144"/>
                  <a:gd name="T2" fmla="*/ 88061 w 142"/>
                  <a:gd name="T3" fmla="*/ 0 h 144"/>
                  <a:gd name="T4" fmla="*/ 88061 w 142"/>
                  <a:gd name="T5" fmla="*/ 90787 h 144"/>
                  <a:gd name="T6" fmla="*/ 0 w 142"/>
                  <a:gd name="T7" fmla="*/ 90787 h 144"/>
                  <a:gd name="T8" fmla="*/ 0 w 142"/>
                  <a:gd name="T9" fmla="*/ 237695 h 144"/>
                  <a:gd name="T10" fmla="*/ 88061 w 142"/>
                  <a:gd name="T11" fmla="*/ 237695 h 144"/>
                  <a:gd name="T12" fmla="*/ 88061 w 142"/>
                  <a:gd name="T13" fmla="*/ 328532 h 144"/>
                  <a:gd name="T14" fmla="*/ 226553 w 142"/>
                  <a:gd name="T15" fmla="*/ 328532 h 144"/>
                  <a:gd name="T16" fmla="*/ 226553 w 142"/>
                  <a:gd name="T17" fmla="*/ 237695 h 144"/>
                  <a:gd name="T18" fmla="*/ 313092 w 142"/>
                  <a:gd name="T19" fmla="*/ 237695 h 144"/>
                  <a:gd name="T20" fmla="*/ 313092 w 142"/>
                  <a:gd name="T21" fmla="*/ 90787 h 144"/>
                  <a:gd name="T22" fmla="*/ 226553 w 142"/>
                  <a:gd name="T23" fmla="*/ 90787 h 144"/>
                  <a:gd name="T24" fmla="*/ 226553 w 142"/>
                  <a:gd name="T25" fmla="*/ 0 h 144"/>
                  <a:gd name="T26" fmla="*/ 103949 w 142"/>
                  <a:gd name="T27" fmla="*/ 234735 h 144"/>
                  <a:gd name="T28" fmla="*/ 76895 w 142"/>
                  <a:gd name="T29" fmla="*/ 200838 h 144"/>
                  <a:gd name="T30" fmla="*/ 70128 w 142"/>
                  <a:gd name="T31" fmla="*/ 162322 h 144"/>
                  <a:gd name="T32" fmla="*/ 76895 w 142"/>
                  <a:gd name="T33" fmla="*/ 132246 h 144"/>
                  <a:gd name="T34" fmla="*/ 130234 w 142"/>
                  <a:gd name="T35" fmla="*/ 137091 h 144"/>
                  <a:gd name="T36" fmla="*/ 145419 w 142"/>
                  <a:gd name="T37" fmla="*/ 150582 h 144"/>
                  <a:gd name="T38" fmla="*/ 138655 w 142"/>
                  <a:gd name="T39" fmla="*/ 168919 h 144"/>
                  <a:gd name="T40" fmla="*/ 107550 w 142"/>
                  <a:gd name="T41" fmla="*/ 226322 h 144"/>
                  <a:gd name="T42" fmla="*/ 103949 w 142"/>
                  <a:gd name="T43" fmla="*/ 234735 h 144"/>
                  <a:gd name="T44" fmla="*/ 180866 w 142"/>
                  <a:gd name="T45" fmla="*/ 251241 h 144"/>
                  <a:gd name="T46" fmla="*/ 154564 w 142"/>
                  <a:gd name="T47" fmla="*/ 254842 h 144"/>
                  <a:gd name="T48" fmla="*/ 110737 w 142"/>
                  <a:gd name="T49" fmla="*/ 239802 h 144"/>
                  <a:gd name="T50" fmla="*/ 112236 w 142"/>
                  <a:gd name="T51" fmla="*/ 232695 h 144"/>
                  <a:gd name="T52" fmla="*/ 149674 w 142"/>
                  <a:gd name="T53" fmla="*/ 175910 h 144"/>
                  <a:gd name="T54" fmla="*/ 156441 w 142"/>
                  <a:gd name="T55" fmla="*/ 170959 h 144"/>
                  <a:gd name="T56" fmla="*/ 164949 w 142"/>
                  <a:gd name="T57" fmla="*/ 177582 h 144"/>
                  <a:gd name="T58" fmla="*/ 200358 w 142"/>
                  <a:gd name="T59" fmla="*/ 232695 h 144"/>
                  <a:gd name="T60" fmla="*/ 205043 w 142"/>
                  <a:gd name="T61" fmla="*/ 239802 h 144"/>
                  <a:gd name="T62" fmla="*/ 180866 w 142"/>
                  <a:gd name="T63" fmla="*/ 251241 h 144"/>
                  <a:gd name="T64" fmla="*/ 244500 w 142"/>
                  <a:gd name="T65" fmla="*/ 164062 h 144"/>
                  <a:gd name="T66" fmla="*/ 236197 w 142"/>
                  <a:gd name="T67" fmla="*/ 202881 h 144"/>
                  <a:gd name="T68" fmla="*/ 211810 w 142"/>
                  <a:gd name="T69" fmla="*/ 232695 h 144"/>
                  <a:gd name="T70" fmla="*/ 207129 w 142"/>
                  <a:gd name="T71" fmla="*/ 227833 h 144"/>
                  <a:gd name="T72" fmla="*/ 171184 w 142"/>
                  <a:gd name="T73" fmla="*/ 162322 h 144"/>
                  <a:gd name="T74" fmla="*/ 169691 w 142"/>
                  <a:gd name="T75" fmla="*/ 150582 h 144"/>
                  <a:gd name="T76" fmla="*/ 185603 w 142"/>
                  <a:gd name="T77" fmla="*/ 139143 h 144"/>
                  <a:gd name="T78" fmla="*/ 237735 w 142"/>
                  <a:gd name="T79" fmla="*/ 132246 h 144"/>
                  <a:gd name="T80" fmla="*/ 244500 w 142"/>
                  <a:gd name="T81" fmla="*/ 164062 h 144"/>
                  <a:gd name="T82" fmla="*/ 236197 w 142"/>
                  <a:gd name="T83" fmla="*/ 125623 h 144"/>
                  <a:gd name="T84" fmla="*/ 226553 w 142"/>
                  <a:gd name="T85" fmla="*/ 125623 h 144"/>
                  <a:gd name="T86" fmla="*/ 174061 w 142"/>
                  <a:gd name="T87" fmla="*/ 125623 h 144"/>
                  <a:gd name="T88" fmla="*/ 161397 w 142"/>
                  <a:gd name="T89" fmla="*/ 114190 h 144"/>
                  <a:gd name="T90" fmla="*/ 167670 w 142"/>
                  <a:gd name="T91" fmla="*/ 95854 h 144"/>
                  <a:gd name="T92" fmla="*/ 156441 w 142"/>
                  <a:gd name="T93" fmla="*/ 87179 h 144"/>
                  <a:gd name="T94" fmla="*/ 145419 w 142"/>
                  <a:gd name="T95" fmla="*/ 95854 h 144"/>
                  <a:gd name="T96" fmla="*/ 151695 w 142"/>
                  <a:gd name="T97" fmla="*/ 114190 h 144"/>
                  <a:gd name="T98" fmla="*/ 133758 w 142"/>
                  <a:gd name="T99" fmla="*/ 125623 h 144"/>
                  <a:gd name="T100" fmla="*/ 81630 w 142"/>
                  <a:gd name="T101" fmla="*/ 125623 h 144"/>
                  <a:gd name="T102" fmla="*/ 76895 w 142"/>
                  <a:gd name="T103" fmla="*/ 125623 h 144"/>
                  <a:gd name="T104" fmla="*/ 112236 w 142"/>
                  <a:gd name="T105" fmla="*/ 87179 h 144"/>
                  <a:gd name="T106" fmla="*/ 156441 w 142"/>
                  <a:gd name="T107" fmla="*/ 73315 h 144"/>
                  <a:gd name="T108" fmla="*/ 202376 w 142"/>
                  <a:gd name="T109" fmla="*/ 87179 h 144"/>
                  <a:gd name="T110" fmla="*/ 236197 w 142"/>
                  <a:gd name="T111" fmla="*/ 125623 h 14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42" h="144">
                    <a:moveTo>
                      <a:pt x="103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42" y="104"/>
                      <a:pt x="142" y="104"/>
                      <a:pt x="142" y="104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03" y="40"/>
                      <a:pt x="103" y="40"/>
                      <a:pt x="103" y="40"/>
                    </a:cubicBezTo>
                    <a:lnTo>
                      <a:pt x="103" y="0"/>
                    </a:lnTo>
                    <a:close/>
                    <a:moveTo>
                      <a:pt x="47" y="103"/>
                    </a:moveTo>
                    <a:cubicBezTo>
                      <a:pt x="44" y="103"/>
                      <a:pt x="37" y="92"/>
                      <a:pt x="35" y="88"/>
                    </a:cubicBezTo>
                    <a:cubicBezTo>
                      <a:pt x="33" y="84"/>
                      <a:pt x="32" y="78"/>
                      <a:pt x="32" y="71"/>
                    </a:cubicBezTo>
                    <a:cubicBezTo>
                      <a:pt x="32" y="60"/>
                      <a:pt x="34" y="58"/>
                      <a:pt x="35" y="58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63" y="61"/>
                      <a:pt x="66" y="62"/>
                      <a:pt x="66" y="66"/>
                    </a:cubicBezTo>
                    <a:cubicBezTo>
                      <a:pt x="66" y="69"/>
                      <a:pt x="65" y="70"/>
                      <a:pt x="63" y="74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47" y="102"/>
                      <a:pt x="47" y="103"/>
                      <a:pt x="47" y="103"/>
                    </a:cubicBezTo>
                    <a:close/>
                    <a:moveTo>
                      <a:pt x="82" y="110"/>
                    </a:moveTo>
                    <a:cubicBezTo>
                      <a:pt x="78" y="111"/>
                      <a:pt x="75" y="112"/>
                      <a:pt x="70" y="112"/>
                    </a:cubicBezTo>
                    <a:cubicBezTo>
                      <a:pt x="64" y="112"/>
                      <a:pt x="50" y="108"/>
                      <a:pt x="50" y="105"/>
                    </a:cubicBezTo>
                    <a:cubicBezTo>
                      <a:pt x="50" y="104"/>
                      <a:pt x="50" y="104"/>
                      <a:pt x="51" y="102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69" y="75"/>
                      <a:pt x="70" y="75"/>
                      <a:pt x="71" y="75"/>
                    </a:cubicBezTo>
                    <a:cubicBezTo>
                      <a:pt x="73" y="75"/>
                      <a:pt x="73" y="76"/>
                      <a:pt x="75" y="78"/>
                    </a:cubicBezTo>
                    <a:cubicBezTo>
                      <a:pt x="91" y="102"/>
                      <a:pt x="91" y="102"/>
                      <a:pt x="91" y="102"/>
                    </a:cubicBezTo>
                    <a:cubicBezTo>
                      <a:pt x="92" y="104"/>
                      <a:pt x="93" y="104"/>
                      <a:pt x="93" y="105"/>
                    </a:cubicBezTo>
                    <a:cubicBezTo>
                      <a:pt x="93" y="105"/>
                      <a:pt x="90" y="108"/>
                      <a:pt x="82" y="110"/>
                    </a:cubicBezTo>
                    <a:close/>
                    <a:moveTo>
                      <a:pt x="111" y="72"/>
                    </a:moveTo>
                    <a:cubicBezTo>
                      <a:pt x="111" y="78"/>
                      <a:pt x="110" y="83"/>
                      <a:pt x="107" y="89"/>
                    </a:cubicBezTo>
                    <a:cubicBezTo>
                      <a:pt x="103" y="97"/>
                      <a:pt x="98" y="102"/>
                      <a:pt x="96" y="102"/>
                    </a:cubicBezTo>
                    <a:cubicBezTo>
                      <a:pt x="95" y="102"/>
                      <a:pt x="95" y="102"/>
                      <a:pt x="94" y="100"/>
                    </a:cubicBezTo>
                    <a:cubicBezTo>
                      <a:pt x="78" y="71"/>
                      <a:pt x="78" y="71"/>
                      <a:pt x="78" y="71"/>
                    </a:cubicBezTo>
                    <a:cubicBezTo>
                      <a:pt x="77" y="69"/>
                      <a:pt x="77" y="67"/>
                      <a:pt x="77" y="66"/>
                    </a:cubicBezTo>
                    <a:cubicBezTo>
                      <a:pt x="77" y="62"/>
                      <a:pt x="79" y="61"/>
                      <a:pt x="84" y="61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109" y="58"/>
                      <a:pt x="111" y="65"/>
                      <a:pt x="111" y="72"/>
                    </a:cubicBezTo>
                    <a:close/>
                    <a:moveTo>
                      <a:pt x="107" y="55"/>
                    </a:moveTo>
                    <a:cubicBezTo>
                      <a:pt x="107" y="55"/>
                      <a:pt x="107" y="55"/>
                      <a:pt x="103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6" y="55"/>
                      <a:pt x="73" y="54"/>
                      <a:pt x="73" y="50"/>
                    </a:cubicBezTo>
                    <a:cubicBezTo>
                      <a:pt x="73" y="47"/>
                      <a:pt x="76" y="46"/>
                      <a:pt x="76" y="42"/>
                    </a:cubicBezTo>
                    <a:cubicBezTo>
                      <a:pt x="76" y="40"/>
                      <a:pt x="73" y="38"/>
                      <a:pt x="71" y="38"/>
                    </a:cubicBezTo>
                    <a:cubicBezTo>
                      <a:pt x="68" y="38"/>
                      <a:pt x="66" y="39"/>
                      <a:pt x="66" y="42"/>
                    </a:cubicBezTo>
                    <a:cubicBezTo>
                      <a:pt x="66" y="46"/>
                      <a:pt x="69" y="47"/>
                      <a:pt x="69" y="50"/>
                    </a:cubicBezTo>
                    <a:cubicBezTo>
                      <a:pt x="69" y="55"/>
                      <a:pt x="66" y="55"/>
                      <a:pt x="61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6" y="55"/>
                      <a:pt x="35" y="55"/>
                      <a:pt x="35" y="55"/>
                    </a:cubicBezTo>
                    <a:cubicBezTo>
                      <a:pt x="35" y="50"/>
                      <a:pt x="45" y="41"/>
                      <a:pt x="51" y="38"/>
                    </a:cubicBezTo>
                    <a:cubicBezTo>
                      <a:pt x="56" y="34"/>
                      <a:pt x="63" y="32"/>
                      <a:pt x="71" y="32"/>
                    </a:cubicBezTo>
                    <a:cubicBezTo>
                      <a:pt x="79" y="32"/>
                      <a:pt x="86" y="34"/>
                      <a:pt x="92" y="38"/>
                    </a:cubicBezTo>
                    <a:cubicBezTo>
                      <a:pt x="97" y="41"/>
                      <a:pt x="107" y="51"/>
                      <a:pt x="107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2" name="Freeform 60"/>
              <p:cNvSpPr>
                <a:spLocks/>
              </p:cNvSpPr>
              <p:nvPr userDrawn="1"/>
            </p:nvSpPr>
            <p:spPr bwMode="auto">
              <a:xfrm>
                <a:off x="4955" y="3740"/>
                <a:ext cx="39" cy="25"/>
              </a:xfrm>
              <a:custGeom>
                <a:avLst/>
                <a:gdLst>
                  <a:gd name="T0" fmla="*/ 26114 w 17"/>
                  <a:gd name="T1" fmla="*/ 0 h 10"/>
                  <a:gd name="T2" fmla="*/ 24352 w 17"/>
                  <a:gd name="T3" fmla="*/ 0 h 10"/>
                  <a:gd name="T4" fmla="*/ 0 w 17"/>
                  <a:gd name="T5" fmla="*/ 35470 h 10"/>
                  <a:gd name="T6" fmla="*/ 1585 w 17"/>
                  <a:gd name="T7" fmla="*/ 38595 h 10"/>
                  <a:gd name="T8" fmla="*/ 26114 w 17"/>
                  <a:gd name="T9" fmla="*/ 38595 h 10"/>
                  <a:gd name="T10" fmla="*/ 29752 w 17"/>
                  <a:gd name="T11" fmla="*/ 35470 h 10"/>
                  <a:gd name="T12" fmla="*/ 24352 w 17"/>
                  <a:gd name="T13" fmla="*/ 12238 h 10"/>
                  <a:gd name="T14" fmla="*/ 26114 w 17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0">
                    <a:moveTo>
                      <a:pt x="15" y="0"/>
                    </a:moveTo>
                    <a:cubicBezTo>
                      <a:pt x="15" y="0"/>
                      <a:pt x="15" y="0"/>
                      <a:pt x="14" y="0"/>
                    </a:cubicBezTo>
                    <a:cubicBezTo>
                      <a:pt x="10" y="0"/>
                      <a:pt x="0" y="8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7" y="10"/>
                      <a:pt x="17" y="9"/>
                    </a:cubicBezTo>
                    <a:cubicBezTo>
                      <a:pt x="17" y="9"/>
                      <a:pt x="14" y="7"/>
                      <a:pt x="14" y="3"/>
                    </a:cubicBezTo>
                    <a:cubicBezTo>
                      <a:pt x="14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3" name="Freeform 61"/>
              <p:cNvSpPr>
                <a:spLocks/>
              </p:cNvSpPr>
              <p:nvPr userDrawn="1"/>
            </p:nvSpPr>
            <p:spPr bwMode="auto">
              <a:xfrm>
                <a:off x="5031" y="3740"/>
                <a:ext cx="44" cy="25"/>
              </a:xfrm>
              <a:custGeom>
                <a:avLst/>
                <a:gdLst>
                  <a:gd name="T0" fmla="*/ 8998 w 18"/>
                  <a:gd name="T1" fmla="*/ 0 h 10"/>
                  <a:gd name="T2" fmla="*/ 6209 w 18"/>
                  <a:gd name="T3" fmla="*/ 0 h 10"/>
                  <a:gd name="T4" fmla="*/ 8998 w 18"/>
                  <a:gd name="T5" fmla="*/ 12238 h 10"/>
                  <a:gd name="T6" fmla="*/ 0 w 18"/>
                  <a:gd name="T7" fmla="*/ 35470 h 10"/>
                  <a:gd name="T8" fmla="*/ 6209 w 18"/>
                  <a:gd name="T9" fmla="*/ 38595 h 10"/>
                  <a:gd name="T10" fmla="*/ 53766 w 18"/>
                  <a:gd name="T11" fmla="*/ 38595 h 10"/>
                  <a:gd name="T12" fmla="*/ 56305 w 18"/>
                  <a:gd name="T13" fmla="*/ 35470 h 10"/>
                  <a:gd name="T14" fmla="*/ 8998 w 18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8"/>
                      <a:pt x="0" y="9"/>
                      <a:pt x="0" y="9"/>
                    </a:cubicBezTo>
                    <a:cubicBezTo>
                      <a:pt x="0" y="10"/>
                      <a:pt x="0" y="10"/>
                      <a:pt x="2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8" y="10"/>
                      <a:pt x="18" y="9"/>
                    </a:cubicBezTo>
                    <a:cubicBezTo>
                      <a:pt x="18" y="8"/>
                      <a:pt x="8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4" name="Freeform 62"/>
              <p:cNvSpPr>
                <a:spLocks/>
              </p:cNvSpPr>
              <p:nvPr userDrawn="1"/>
            </p:nvSpPr>
            <p:spPr bwMode="auto">
              <a:xfrm>
                <a:off x="4933" y="3797"/>
                <a:ext cx="55" cy="71"/>
              </a:xfrm>
              <a:custGeom>
                <a:avLst/>
                <a:gdLst>
                  <a:gd name="T0" fmla="*/ 48228 w 23"/>
                  <a:gd name="T1" fmla="*/ 4890 h 30"/>
                  <a:gd name="T2" fmla="*/ 5404 w 23"/>
                  <a:gd name="T3" fmla="*/ 0 h 30"/>
                  <a:gd name="T4" fmla="*/ 0 w 23"/>
                  <a:gd name="T5" fmla="*/ 18798 h 30"/>
                  <a:gd name="T6" fmla="*/ 5404 w 23"/>
                  <a:gd name="T7" fmla="*/ 46181 h 30"/>
                  <a:gd name="T8" fmla="*/ 23765 w 23"/>
                  <a:gd name="T9" fmla="*/ 69923 h 30"/>
                  <a:gd name="T10" fmla="*/ 25408 w 23"/>
                  <a:gd name="T11" fmla="*/ 62738 h 30"/>
                  <a:gd name="T12" fmla="*/ 56829 w 23"/>
                  <a:gd name="T13" fmla="*/ 11573 h 30"/>
                  <a:gd name="T14" fmla="*/ 59115 w 23"/>
                  <a:gd name="T15" fmla="*/ 7062 h 30"/>
                  <a:gd name="T16" fmla="*/ 48228 w 23"/>
                  <a:gd name="T17" fmla="*/ 489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30">
                    <a:moveTo>
                      <a:pt x="19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8"/>
                    </a:cubicBezTo>
                    <a:cubicBezTo>
                      <a:pt x="0" y="12"/>
                      <a:pt x="1" y="16"/>
                      <a:pt x="2" y="20"/>
                    </a:cubicBezTo>
                    <a:cubicBezTo>
                      <a:pt x="3" y="21"/>
                      <a:pt x="7" y="30"/>
                      <a:pt x="9" y="30"/>
                    </a:cubicBezTo>
                    <a:cubicBezTo>
                      <a:pt x="9" y="30"/>
                      <a:pt x="10" y="28"/>
                      <a:pt x="10" y="27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4"/>
                      <a:pt x="23" y="4"/>
                      <a:pt x="23" y="3"/>
                    </a:cubicBezTo>
                    <a:cubicBezTo>
                      <a:pt x="23" y="2"/>
                      <a:pt x="22" y="2"/>
                      <a:pt x="1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5" name="Freeform 63"/>
              <p:cNvSpPr>
                <a:spLocks/>
              </p:cNvSpPr>
              <p:nvPr userDrawn="1"/>
            </p:nvSpPr>
            <p:spPr bwMode="auto">
              <a:xfrm>
                <a:off x="5042" y="3797"/>
                <a:ext cx="52" cy="71"/>
              </a:xfrm>
              <a:custGeom>
                <a:avLst/>
                <a:gdLst>
                  <a:gd name="T0" fmla="*/ 0 w 22"/>
                  <a:gd name="T1" fmla="*/ 7062 h 30"/>
                  <a:gd name="T2" fmla="*/ 4871 w 22"/>
                  <a:gd name="T3" fmla="*/ 11573 h 30"/>
                  <a:gd name="T4" fmla="*/ 27213 w 22"/>
                  <a:gd name="T5" fmla="*/ 61176 h 30"/>
                  <a:gd name="T6" fmla="*/ 32091 w 22"/>
                  <a:gd name="T7" fmla="*/ 69923 h 30"/>
                  <a:gd name="T8" fmla="*/ 45661 w 22"/>
                  <a:gd name="T9" fmla="*/ 46181 h 30"/>
                  <a:gd name="T10" fmla="*/ 50745 w 22"/>
                  <a:gd name="T11" fmla="*/ 13746 h 30"/>
                  <a:gd name="T12" fmla="*/ 45661 w 22"/>
                  <a:gd name="T13" fmla="*/ 0 h 30"/>
                  <a:gd name="T14" fmla="*/ 7022 w 22"/>
                  <a:gd name="T15" fmla="*/ 4890 h 30"/>
                  <a:gd name="T16" fmla="*/ 0 w 22"/>
                  <a:gd name="T17" fmla="*/ 7062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30">
                    <a:moveTo>
                      <a:pt x="0" y="3"/>
                    </a:moveTo>
                    <a:cubicBezTo>
                      <a:pt x="0" y="3"/>
                      <a:pt x="0" y="3"/>
                      <a:pt x="2" y="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9" y="23"/>
                      <a:pt x="20" y="20"/>
                    </a:cubicBezTo>
                    <a:cubicBezTo>
                      <a:pt x="22" y="16"/>
                      <a:pt x="22" y="11"/>
                      <a:pt x="22" y="6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6" name="Freeform 64"/>
              <p:cNvSpPr>
                <a:spLocks/>
              </p:cNvSpPr>
              <p:nvPr userDrawn="1"/>
            </p:nvSpPr>
            <p:spPr bwMode="auto">
              <a:xfrm>
                <a:off x="4983" y="3842"/>
                <a:ext cx="61" cy="54"/>
              </a:xfrm>
              <a:custGeom>
                <a:avLst/>
                <a:gdLst>
                  <a:gd name="T0" fmla="*/ 32004 w 26"/>
                  <a:gd name="T1" fmla="*/ 4712 h 23"/>
                  <a:gd name="T2" fmla="*/ 28513 w 26"/>
                  <a:gd name="T3" fmla="*/ 0 h 23"/>
                  <a:gd name="T4" fmla="*/ 25883 w 26"/>
                  <a:gd name="T5" fmla="*/ 4712 h 23"/>
                  <a:gd name="T6" fmla="*/ 2004 w 26"/>
                  <a:gd name="T7" fmla="*/ 37037 h 23"/>
                  <a:gd name="T8" fmla="*/ 0 w 26"/>
                  <a:gd name="T9" fmla="*/ 41723 h 23"/>
                  <a:gd name="T10" fmla="*/ 28513 w 26"/>
                  <a:gd name="T11" fmla="*/ 49919 h 23"/>
                  <a:gd name="T12" fmla="*/ 56024 w 26"/>
                  <a:gd name="T13" fmla="*/ 43238 h 23"/>
                  <a:gd name="T14" fmla="*/ 54020 w 26"/>
                  <a:gd name="T15" fmla="*/ 37037 h 23"/>
                  <a:gd name="T16" fmla="*/ 32004 w 26"/>
                  <a:gd name="T17" fmla="*/ 47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23">
                    <a:moveTo>
                      <a:pt x="15" y="2"/>
                    </a:moveTo>
                    <a:cubicBezTo>
                      <a:pt x="14" y="1"/>
                      <a:pt x="14" y="0"/>
                      <a:pt x="13" y="0"/>
                    </a:cubicBezTo>
                    <a:cubicBezTo>
                      <a:pt x="13" y="0"/>
                      <a:pt x="13" y="1"/>
                      <a:pt x="12" y="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5" y="23"/>
                      <a:pt x="13" y="23"/>
                    </a:cubicBezTo>
                    <a:cubicBezTo>
                      <a:pt x="17" y="23"/>
                      <a:pt x="26" y="22"/>
                      <a:pt x="26" y="20"/>
                    </a:cubicBezTo>
                    <a:cubicBezTo>
                      <a:pt x="26" y="20"/>
                      <a:pt x="26" y="19"/>
                      <a:pt x="25" y="17"/>
                    </a:cubicBez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7" name="Freeform 65"/>
              <p:cNvSpPr>
                <a:spLocks noEditPoints="1"/>
              </p:cNvSpPr>
              <p:nvPr userDrawn="1"/>
            </p:nvSpPr>
            <p:spPr bwMode="auto">
              <a:xfrm>
                <a:off x="5227" y="3648"/>
                <a:ext cx="273" cy="342"/>
              </a:xfrm>
              <a:custGeom>
                <a:avLst/>
                <a:gdLst>
                  <a:gd name="T0" fmla="*/ 254132 w 115"/>
                  <a:gd name="T1" fmla="*/ 0 h 145"/>
                  <a:gd name="T2" fmla="*/ 254132 w 115"/>
                  <a:gd name="T3" fmla="*/ 0 h 145"/>
                  <a:gd name="T4" fmla="*/ 141072 w 115"/>
                  <a:gd name="T5" fmla="*/ 24829 h 145"/>
                  <a:gd name="T6" fmla="*/ 24136 w 115"/>
                  <a:gd name="T7" fmla="*/ 0 h 145"/>
                  <a:gd name="T8" fmla="*/ 21247 w 115"/>
                  <a:gd name="T9" fmla="*/ 0 h 145"/>
                  <a:gd name="T10" fmla="*/ 0 w 115"/>
                  <a:gd name="T11" fmla="*/ 90210 h 145"/>
                  <a:gd name="T12" fmla="*/ 141072 w 115"/>
                  <a:gd name="T13" fmla="*/ 327582 h 145"/>
                  <a:gd name="T14" fmla="*/ 143175 w 115"/>
                  <a:gd name="T15" fmla="*/ 327582 h 145"/>
                  <a:gd name="T16" fmla="*/ 275253 w 115"/>
                  <a:gd name="T17" fmla="*/ 101598 h 145"/>
                  <a:gd name="T18" fmla="*/ 254132 w 115"/>
                  <a:gd name="T19" fmla="*/ 0 h 145"/>
                  <a:gd name="T20" fmla="*/ 143175 w 115"/>
                  <a:gd name="T21" fmla="*/ 302481 h 145"/>
                  <a:gd name="T22" fmla="*/ 143175 w 115"/>
                  <a:gd name="T23" fmla="*/ 302481 h 145"/>
                  <a:gd name="T24" fmla="*/ 24136 w 115"/>
                  <a:gd name="T25" fmla="*/ 99496 h 145"/>
                  <a:gd name="T26" fmla="*/ 36174 w 115"/>
                  <a:gd name="T27" fmla="*/ 31688 h 145"/>
                  <a:gd name="T28" fmla="*/ 36174 w 115"/>
                  <a:gd name="T29" fmla="*/ 31688 h 145"/>
                  <a:gd name="T30" fmla="*/ 141072 w 115"/>
                  <a:gd name="T31" fmla="*/ 49913 h 145"/>
                  <a:gd name="T32" fmla="*/ 237111 w 115"/>
                  <a:gd name="T33" fmla="*/ 31688 h 145"/>
                  <a:gd name="T34" fmla="*/ 239293 w 115"/>
                  <a:gd name="T35" fmla="*/ 31688 h 145"/>
                  <a:gd name="T36" fmla="*/ 251143 w 115"/>
                  <a:gd name="T37" fmla="*/ 106428 h 145"/>
                  <a:gd name="T38" fmla="*/ 143175 w 115"/>
                  <a:gd name="T39" fmla="*/ 302481 h 1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5" h="145"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86" y="9"/>
                      <a:pt x="76" y="11"/>
                      <a:pt x="59" y="11"/>
                    </a:cubicBezTo>
                    <a:cubicBezTo>
                      <a:pt x="38" y="11"/>
                      <a:pt x="25" y="8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84"/>
                      <a:pt x="22" y="122"/>
                      <a:pt x="59" y="145"/>
                    </a:cubicBezTo>
                    <a:cubicBezTo>
                      <a:pt x="60" y="145"/>
                      <a:pt x="60" y="145"/>
                      <a:pt x="60" y="145"/>
                    </a:cubicBezTo>
                    <a:cubicBezTo>
                      <a:pt x="94" y="124"/>
                      <a:pt x="115" y="88"/>
                      <a:pt x="115" y="45"/>
                    </a:cubicBezTo>
                    <a:cubicBezTo>
                      <a:pt x="115" y="29"/>
                      <a:pt x="113" y="16"/>
                      <a:pt x="106" y="0"/>
                    </a:cubicBezTo>
                    <a:close/>
                    <a:moveTo>
                      <a:pt x="60" y="134"/>
                    </a:moveTo>
                    <a:cubicBezTo>
                      <a:pt x="60" y="134"/>
                      <a:pt x="60" y="134"/>
                      <a:pt x="60" y="134"/>
                    </a:cubicBezTo>
                    <a:cubicBezTo>
                      <a:pt x="30" y="111"/>
                      <a:pt x="10" y="83"/>
                      <a:pt x="10" y="44"/>
                    </a:cubicBezTo>
                    <a:cubicBezTo>
                      <a:pt x="10" y="34"/>
                      <a:pt x="12" y="25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29" y="18"/>
                      <a:pt x="44" y="22"/>
                      <a:pt x="59" y="22"/>
                    </a:cubicBezTo>
                    <a:cubicBezTo>
                      <a:pt x="78" y="22"/>
                      <a:pt x="92" y="17"/>
                      <a:pt x="99" y="14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3" y="21"/>
                      <a:pt x="105" y="35"/>
                      <a:pt x="105" y="47"/>
                    </a:cubicBezTo>
                    <a:cubicBezTo>
                      <a:pt x="105" y="84"/>
                      <a:pt x="90" y="110"/>
                      <a:pt x="60" y="1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8" name="Freeform 66"/>
              <p:cNvSpPr>
                <a:spLocks noEditPoints="1"/>
              </p:cNvSpPr>
              <p:nvPr userDrawn="1"/>
            </p:nvSpPr>
            <p:spPr bwMode="auto">
              <a:xfrm>
                <a:off x="5268" y="3698"/>
                <a:ext cx="194" cy="250"/>
              </a:xfrm>
              <a:custGeom>
                <a:avLst/>
                <a:gdLst>
                  <a:gd name="T0" fmla="*/ 97185 w 82"/>
                  <a:gd name="T1" fmla="*/ 13434 h 106"/>
                  <a:gd name="T2" fmla="*/ 7048 w 82"/>
                  <a:gd name="T3" fmla="*/ 0 h 106"/>
                  <a:gd name="T4" fmla="*/ 100007 w 82"/>
                  <a:gd name="T5" fmla="*/ 239583 h 106"/>
                  <a:gd name="T6" fmla="*/ 190425 w 82"/>
                  <a:gd name="T7" fmla="*/ 54368 h 106"/>
                  <a:gd name="T8" fmla="*/ 183434 w 82"/>
                  <a:gd name="T9" fmla="*/ 0 h 106"/>
                  <a:gd name="T10" fmla="*/ 88353 w 82"/>
                  <a:gd name="T11" fmla="*/ 216375 h 106"/>
                  <a:gd name="T12" fmla="*/ 88353 w 82"/>
                  <a:gd name="T13" fmla="*/ 196009 h 106"/>
                  <a:gd name="T14" fmla="*/ 90513 w 82"/>
                  <a:gd name="T15" fmla="*/ 209811 h 106"/>
                  <a:gd name="T16" fmla="*/ 100007 w 82"/>
                  <a:gd name="T17" fmla="*/ 223245 h 106"/>
                  <a:gd name="T18" fmla="*/ 93335 w 82"/>
                  <a:gd name="T19" fmla="*/ 184691 h 106"/>
                  <a:gd name="T20" fmla="*/ 104138 w 82"/>
                  <a:gd name="T21" fmla="*/ 196009 h 106"/>
                  <a:gd name="T22" fmla="*/ 109118 w 82"/>
                  <a:gd name="T23" fmla="*/ 196009 h 106"/>
                  <a:gd name="T24" fmla="*/ 109118 w 82"/>
                  <a:gd name="T25" fmla="*/ 194465 h 106"/>
                  <a:gd name="T26" fmla="*/ 86287 w 82"/>
                  <a:gd name="T27" fmla="*/ 149387 h 106"/>
                  <a:gd name="T28" fmla="*/ 86287 w 82"/>
                  <a:gd name="T29" fmla="*/ 153035 h 106"/>
                  <a:gd name="T30" fmla="*/ 109118 w 82"/>
                  <a:gd name="T31" fmla="*/ 196009 h 106"/>
                  <a:gd name="T32" fmla="*/ 93335 w 82"/>
                  <a:gd name="T33" fmla="*/ 144557 h 106"/>
                  <a:gd name="T34" fmla="*/ 104138 w 82"/>
                  <a:gd name="T35" fmla="*/ 162809 h 106"/>
                  <a:gd name="T36" fmla="*/ 112068 w 82"/>
                  <a:gd name="T37" fmla="*/ 159870 h 106"/>
                  <a:gd name="T38" fmla="*/ 102072 w 82"/>
                  <a:gd name="T39" fmla="*/ 139613 h 106"/>
                  <a:gd name="T40" fmla="*/ 69613 w 82"/>
                  <a:gd name="T41" fmla="*/ 119828 h 106"/>
                  <a:gd name="T42" fmla="*/ 76796 w 82"/>
                  <a:gd name="T43" fmla="*/ 111200 h 106"/>
                  <a:gd name="T44" fmla="*/ 112068 w 82"/>
                  <a:gd name="T45" fmla="*/ 159870 h 106"/>
                  <a:gd name="T46" fmla="*/ 86287 w 82"/>
                  <a:gd name="T47" fmla="*/ 96531 h 106"/>
                  <a:gd name="T48" fmla="*/ 104138 w 82"/>
                  <a:gd name="T49" fmla="*/ 119828 h 106"/>
                  <a:gd name="T50" fmla="*/ 81390 w 82"/>
                  <a:gd name="T51" fmla="*/ 99479 h 106"/>
                  <a:gd name="T52" fmla="*/ 112068 w 82"/>
                  <a:gd name="T53" fmla="*/ 101583 h 106"/>
                  <a:gd name="T54" fmla="*/ 71747 w 82"/>
                  <a:gd name="T55" fmla="*/ 88149 h 106"/>
                  <a:gd name="T56" fmla="*/ 74730 w 82"/>
                  <a:gd name="T57" fmla="*/ 33731 h 106"/>
                  <a:gd name="T58" fmla="*/ 95025 w 82"/>
                  <a:gd name="T59" fmla="*/ 45118 h 106"/>
                  <a:gd name="T60" fmla="*/ 76796 w 82"/>
                  <a:gd name="T61" fmla="*/ 47870 h 106"/>
                  <a:gd name="T62" fmla="*/ 81390 w 82"/>
                  <a:gd name="T63" fmla="*/ 56465 h 106"/>
                  <a:gd name="T64" fmla="*/ 64687 w 82"/>
                  <a:gd name="T65" fmla="*/ 56465 h 106"/>
                  <a:gd name="T66" fmla="*/ 112068 w 82"/>
                  <a:gd name="T67" fmla="*/ 117703 h 106"/>
                  <a:gd name="T68" fmla="*/ 109118 w 82"/>
                  <a:gd name="T69" fmla="*/ 67785 h 106"/>
                  <a:gd name="T70" fmla="*/ 86287 w 82"/>
                  <a:gd name="T71" fmla="*/ 63340 h 106"/>
                  <a:gd name="T72" fmla="*/ 95025 w 82"/>
                  <a:gd name="T73" fmla="*/ 56465 h 106"/>
                  <a:gd name="T74" fmla="*/ 100007 w 82"/>
                  <a:gd name="T75" fmla="*/ 56465 h 106"/>
                  <a:gd name="T76" fmla="*/ 102072 w 82"/>
                  <a:gd name="T77" fmla="*/ 54368 h 106"/>
                  <a:gd name="T78" fmla="*/ 97185 w 82"/>
                  <a:gd name="T79" fmla="*/ 51675 h 106"/>
                  <a:gd name="T80" fmla="*/ 88353 w 82"/>
                  <a:gd name="T81" fmla="*/ 31684 h 106"/>
                  <a:gd name="T82" fmla="*/ 88353 w 82"/>
                  <a:gd name="T83" fmla="*/ 24821 h 106"/>
                  <a:gd name="T84" fmla="*/ 102072 w 82"/>
                  <a:gd name="T85" fmla="*/ 29637 h 106"/>
                  <a:gd name="T86" fmla="*/ 109118 w 82"/>
                  <a:gd name="T87" fmla="*/ 45118 h 106"/>
                  <a:gd name="T88" fmla="*/ 118747 w 82"/>
                  <a:gd name="T89" fmla="*/ 38243 h 106"/>
                  <a:gd name="T90" fmla="*/ 132370 w 82"/>
                  <a:gd name="T91" fmla="*/ 43071 h 1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2" h="106">
                    <a:moveTo>
                      <a:pt x="79" y="0"/>
                    </a:moveTo>
                    <a:cubicBezTo>
                      <a:pt x="67" y="4"/>
                      <a:pt x="58" y="6"/>
                      <a:pt x="42" y="6"/>
                    </a:cubicBezTo>
                    <a:cubicBezTo>
                      <a:pt x="29" y="6"/>
                      <a:pt x="18" y="5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0"/>
                      <a:pt x="0" y="15"/>
                      <a:pt x="0" y="22"/>
                    </a:cubicBezTo>
                    <a:cubicBezTo>
                      <a:pt x="0" y="57"/>
                      <a:pt x="16" y="85"/>
                      <a:pt x="43" y="106"/>
                    </a:cubicBezTo>
                    <a:cubicBezTo>
                      <a:pt x="43" y="106"/>
                      <a:pt x="43" y="106"/>
                      <a:pt x="43" y="106"/>
                    </a:cubicBezTo>
                    <a:cubicBezTo>
                      <a:pt x="70" y="83"/>
                      <a:pt x="82" y="59"/>
                      <a:pt x="82" y="24"/>
                    </a:cubicBezTo>
                    <a:cubicBezTo>
                      <a:pt x="82" y="16"/>
                      <a:pt x="81" y="9"/>
                      <a:pt x="79" y="1"/>
                    </a:cubicBezTo>
                    <a:lnTo>
                      <a:pt x="79" y="0"/>
                    </a:lnTo>
                    <a:close/>
                    <a:moveTo>
                      <a:pt x="39" y="93"/>
                    </a:moveTo>
                    <a:cubicBezTo>
                      <a:pt x="39" y="94"/>
                      <a:pt x="39" y="96"/>
                      <a:pt x="38" y="96"/>
                    </a:cubicBezTo>
                    <a:cubicBezTo>
                      <a:pt x="37" y="96"/>
                      <a:pt x="36" y="95"/>
                      <a:pt x="36" y="92"/>
                    </a:cubicBezTo>
                    <a:cubicBezTo>
                      <a:pt x="36" y="90"/>
                      <a:pt x="37" y="88"/>
                      <a:pt x="38" y="87"/>
                    </a:cubicBezTo>
                    <a:cubicBezTo>
                      <a:pt x="39" y="92"/>
                      <a:pt x="39" y="92"/>
                      <a:pt x="39" y="92"/>
                    </a:cubicBezTo>
                    <a:lnTo>
                      <a:pt x="39" y="93"/>
                    </a:lnTo>
                    <a:close/>
                    <a:moveTo>
                      <a:pt x="45" y="95"/>
                    </a:moveTo>
                    <a:cubicBezTo>
                      <a:pt x="45" y="98"/>
                      <a:pt x="44" y="99"/>
                      <a:pt x="43" y="99"/>
                    </a:cubicBezTo>
                    <a:cubicBezTo>
                      <a:pt x="41" y="99"/>
                      <a:pt x="41" y="97"/>
                      <a:pt x="40" y="96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42" y="82"/>
                      <a:pt x="43" y="83"/>
                      <a:pt x="44" y="84"/>
                    </a:cubicBezTo>
                    <a:cubicBezTo>
                      <a:pt x="45" y="85"/>
                      <a:pt x="44" y="86"/>
                      <a:pt x="45" y="87"/>
                    </a:cubicBezTo>
                    <a:lnTo>
                      <a:pt x="45" y="95"/>
                    </a:lnTo>
                    <a:close/>
                    <a:moveTo>
                      <a:pt x="47" y="87"/>
                    </a:moveTo>
                    <a:cubicBezTo>
                      <a:pt x="47" y="87"/>
                      <a:pt x="47" y="87"/>
                      <a:pt x="47" y="87"/>
                    </a:cubicBezTo>
                    <a:cubicBezTo>
                      <a:pt x="47" y="86"/>
                      <a:pt x="47" y="86"/>
                      <a:pt x="47" y="86"/>
                    </a:cubicBezTo>
                    <a:cubicBezTo>
                      <a:pt x="47" y="78"/>
                      <a:pt x="33" y="80"/>
                      <a:pt x="33" y="72"/>
                    </a:cubicBezTo>
                    <a:cubicBezTo>
                      <a:pt x="33" y="69"/>
                      <a:pt x="35" y="67"/>
                      <a:pt x="37" y="66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7"/>
                      <a:pt x="37" y="68"/>
                      <a:pt x="37" y="68"/>
                    </a:cubicBezTo>
                    <a:cubicBezTo>
                      <a:pt x="37" y="76"/>
                      <a:pt x="51" y="73"/>
                      <a:pt x="51" y="82"/>
                    </a:cubicBezTo>
                    <a:cubicBezTo>
                      <a:pt x="51" y="85"/>
                      <a:pt x="49" y="86"/>
                      <a:pt x="47" y="87"/>
                    </a:cubicBezTo>
                    <a:close/>
                    <a:moveTo>
                      <a:pt x="40" y="69"/>
                    </a:moveTo>
                    <a:cubicBezTo>
                      <a:pt x="40" y="64"/>
                      <a:pt x="40" y="64"/>
                      <a:pt x="40" y="64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72"/>
                      <a:pt x="45" y="72"/>
                      <a:pt x="45" y="72"/>
                    </a:cubicBezTo>
                    <a:lnTo>
                      <a:pt x="40" y="69"/>
                    </a:lnTo>
                    <a:close/>
                    <a:moveTo>
                      <a:pt x="48" y="71"/>
                    </a:moveTo>
                    <a:cubicBezTo>
                      <a:pt x="48" y="65"/>
                      <a:pt x="48" y="65"/>
                      <a:pt x="48" y="65"/>
                    </a:cubicBezTo>
                    <a:cubicBezTo>
                      <a:pt x="48" y="63"/>
                      <a:pt x="47" y="62"/>
                      <a:pt x="44" y="62"/>
                    </a:cubicBezTo>
                    <a:cubicBezTo>
                      <a:pt x="43" y="62"/>
                      <a:pt x="40" y="62"/>
                      <a:pt x="38" y="62"/>
                    </a:cubicBezTo>
                    <a:cubicBezTo>
                      <a:pt x="34" y="61"/>
                      <a:pt x="30" y="57"/>
                      <a:pt x="30" y="53"/>
                    </a:cubicBezTo>
                    <a:cubicBezTo>
                      <a:pt x="30" y="51"/>
                      <a:pt x="31" y="50"/>
                      <a:pt x="33" y="48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5" y="62"/>
                      <a:pt x="54" y="53"/>
                      <a:pt x="54" y="64"/>
                    </a:cubicBezTo>
                    <a:cubicBezTo>
                      <a:pt x="54" y="68"/>
                      <a:pt x="51" y="70"/>
                      <a:pt x="48" y="71"/>
                    </a:cubicBezTo>
                    <a:close/>
                    <a:moveTo>
                      <a:pt x="35" y="44"/>
                    </a:moveTo>
                    <a:cubicBezTo>
                      <a:pt x="35" y="43"/>
                      <a:pt x="36" y="43"/>
                      <a:pt x="37" y="43"/>
                    </a:cubicBezTo>
                    <a:cubicBezTo>
                      <a:pt x="39" y="43"/>
                      <a:pt x="42" y="43"/>
                      <a:pt x="45" y="44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0" y="52"/>
                      <a:pt x="35" y="52"/>
                      <a:pt x="35" y="44"/>
                    </a:cubicBezTo>
                    <a:close/>
                    <a:moveTo>
                      <a:pt x="48" y="52"/>
                    </a:move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1"/>
                      <a:pt x="48" y="41"/>
                      <a:pt x="41" y="40"/>
                    </a:cubicBezTo>
                    <a:cubicBezTo>
                      <a:pt x="38" y="40"/>
                      <a:pt x="34" y="40"/>
                      <a:pt x="31" y="39"/>
                    </a:cubicBezTo>
                    <a:cubicBezTo>
                      <a:pt x="24" y="37"/>
                      <a:pt x="20" y="32"/>
                      <a:pt x="20" y="26"/>
                    </a:cubicBezTo>
                    <a:cubicBezTo>
                      <a:pt x="20" y="20"/>
                      <a:pt x="25" y="15"/>
                      <a:pt x="32" y="15"/>
                    </a:cubicBezTo>
                    <a:cubicBezTo>
                      <a:pt x="34" y="15"/>
                      <a:pt x="36" y="15"/>
                      <a:pt x="38" y="16"/>
                    </a:cubicBezTo>
                    <a:cubicBezTo>
                      <a:pt x="40" y="17"/>
                      <a:pt x="41" y="20"/>
                      <a:pt x="41" y="20"/>
                    </a:cubicBezTo>
                    <a:cubicBezTo>
                      <a:pt x="41" y="21"/>
                      <a:pt x="40" y="21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3"/>
                      <a:pt x="39" y="23"/>
                      <a:pt x="39" y="24"/>
                    </a:cubicBezTo>
                    <a:cubicBezTo>
                      <a:pt x="39" y="25"/>
                      <a:pt x="38" y="25"/>
                      <a:pt x="35" y="25"/>
                    </a:cubicBezTo>
                    <a:cubicBezTo>
                      <a:pt x="32" y="25"/>
                      <a:pt x="31" y="24"/>
                      <a:pt x="29" y="24"/>
                    </a:cubicBezTo>
                    <a:cubicBezTo>
                      <a:pt x="28" y="24"/>
                      <a:pt x="28" y="25"/>
                      <a:pt x="28" y="25"/>
                    </a:cubicBezTo>
                    <a:cubicBezTo>
                      <a:pt x="28" y="35"/>
                      <a:pt x="56" y="27"/>
                      <a:pt x="56" y="43"/>
                    </a:cubicBezTo>
                    <a:cubicBezTo>
                      <a:pt x="56" y="48"/>
                      <a:pt x="53" y="51"/>
                      <a:pt x="48" y="52"/>
                    </a:cubicBezTo>
                    <a:close/>
                    <a:moveTo>
                      <a:pt x="56" y="21"/>
                    </a:moveTo>
                    <a:cubicBezTo>
                      <a:pt x="47" y="30"/>
                      <a:pt x="47" y="30"/>
                      <a:pt x="47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3" y="29"/>
                      <a:pt x="42" y="28"/>
                      <a:pt x="37" y="28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40" y="27"/>
                      <a:pt x="40" y="25"/>
                      <a:pt x="41" y="25"/>
                    </a:cubicBezTo>
                    <a:cubicBezTo>
                      <a:pt x="41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4" y="25"/>
                      <a:pt x="44" y="24"/>
                      <a:pt x="44" y="24"/>
                    </a:cubicBezTo>
                    <a:cubicBezTo>
                      <a:pt x="44" y="23"/>
                      <a:pt x="44" y="23"/>
                      <a:pt x="43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7" y="13"/>
                      <a:pt x="37" y="13"/>
                      <a:pt x="37" y="12"/>
                    </a:cubicBezTo>
                    <a:cubicBezTo>
                      <a:pt x="37" y="11"/>
                      <a:pt x="38" y="11"/>
                      <a:pt x="38" y="11"/>
                    </a:cubicBezTo>
                    <a:cubicBezTo>
                      <a:pt x="39" y="11"/>
                      <a:pt x="39" y="11"/>
                      <a:pt x="40" y="12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6" y="14"/>
                      <a:pt x="46" y="14"/>
                      <a:pt x="46" y="16"/>
                    </a:cubicBezTo>
                    <a:cubicBezTo>
                      <a:pt x="46" y="20"/>
                      <a:pt x="46" y="20"/>
                      <a:pt x="47" y="20"/>
                    </a:cubicBezTo>
                    <a:cubicBezTo>
                      <a:pt x="47" y="20"/>
                      <a:pt x="47" y="20"/>
                      <a:pt x="49" y="19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3" y="16"/>
                      <a:pt x="54" y="16"/>
                    </a:cubicBezTo>
                    <a:cubicBezTo>
                      <a:pt x="55" y="16"/>
                      <a:pt x="57" y="17"/>
                      <a:pt x="57" y="19"/>
                    </a:cubicBezTo>
                    <a:cubicBezTo>
                      <a:pt x="57" y="19"/>
                      <a:pt x="57" y="20"/>
                      <a:pt x="56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9" name="Freeform 67"/>
              <p:cNvSpPr>
                <a:spLocks/>
              </p:cNvSpPr>
              <p:nvPr userDrawn="1"/>
            </p:nvSpPr>
            <p:spPr bwMode="auto">
              <a:xfrm>
                <a:off x="5351" y="3738"/>
                <a:ext cx="6" cy="5"/>
              </a:xfrm>
              <a:custGeom>
                <a:avLst/>
                <a:gdLst>
                  <a:gd name="T0" fmla="*/ 1024 w 3"/>
                  <a:gd name="T1" fmla="*/ 8125 h 2"/>
                  <a:gd name="T2" fmla="*/ 1536 w 3"/>
                  <a:gd name="T3" fmla="*/ 4895 h 2"/>
                  <a:gd name="T4" fmla="*/ 1536 w 3"/>
                  <a:gd name="T5" fmla="*/ 4895 h 2"/>
                  <a:gd name="T6" fmla="*/ 0 w 3"/>
                  <a:gd name="T7" fmla="*/ 0 h 2"/>
                  <a:gd name="T8" fmla="*/ 1024 w 3"/>
                  <a:gd name="T9" fmla="*/ 812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0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273050"/>
            <a:ext cx="66325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15340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8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8525" y="632460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fld id="{F1A72A2D-87A2-4CED-81EA-950E6DB4BD2F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104" name="Picture 56" descr="BCBSTX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4"/>
          <a:stretch>
            <a:fillRect/>
          </a:stretch>
        </p:blipFill>
        <p:spPr bwMode="auto">
          <a:xfrm>
            <a:off x="7735888" y="438150"/>
            <a:ext cx="9731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6" name="AutoShape 58"/>
          <p:cNvSpPr>
            <a:spLocks noChangeArrowheads="1"/>
          </p:cNvSpPr>
          <p:nvPr userDrawn="1"/>
        </p:nvSpPr>
        <p:spPr bwMode="auto">
          <a:xfrm>
            <a:off x="381000" y="1295400"/>
            <a:ext cx="8391525" cy="555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ADC05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ADC051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80" r:id="rId3"/>
    <p:sldLayoutId id="2147483782" r:id="rId4"/>
    <p:sldLayoutId id="2147483783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4C7C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4C7C"/>
          </a:solidFill>
          <a:latin typeface="Arial Narrow" pitchFamily="34" charset="0"/>
          <a:ea typeface="ＭＳ Ｐゴシック" pitchFamily="1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4C7C"/>
          </a:solidFill>
          <a:latin typeface="Arial Narrow" pitchFamily="34" charset="0"/>
          <a:ea typeface="ＭＳ Ｐゴシック" pitchFamily="1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4C7C"/>
          </a:solidFill>
          <a:latin typeface="Arial Narrow" pitchFamily="34" charset="0"/>
          <a:ea typeface="ＭＳ Ｐゴシック" pitchFamily="1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4C7C"/>
          </a:solidFill>
          <a:latin typeface="Arial Narrow" pitchFamily="34" charset="0"/>
          <a:ea typeface="ＭＳ Ｐゴシック" pitchFamily="1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347663" indent="-347663" algn="l" rtl="0" eaLnBrk="0" fontAlgn="base" hangingPunct="0">
        <a:spcBef>
          <a:spcPct val="40000"/>
        </a:spcBef>
        <a:spcAft>
          <a:spcPct val="0"/>
        </a:spcAft>
        <a:buClr>
          <a:schemeClr val="hlink"/>
        </a:buClr>
        <a:buSzPct val="120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63600" indent="-28416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257300" indent="-228600" algn="l" rtl="0" eaLnBrk="0" fontAlgn="base" hangingPunct="0">
        <a:spcBef>
          <a:spcPct val="40000"/>
        </a:spcBef>
        <a:spcAft>
          <a:spcPct val="0"/>
        </a:spcAft>
        <a:buClr>
          <a:srgbClr val="004C7C"/>
        </a:buClr>
        <a:buSzPct val="120000"/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770063" indent="-276225" algn="l" rtl="0" eaLnBrk="0" fontAlgn="base" hangingPunct="0">
        <a:spcBef>
          <a:spcPct val="4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119313" indent="-23495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5pPr>
      <a:lvl6pPr marL="2576513" indent="-234950" algn="l" rtl="0" fontAlgn="base">
        <a:spcBef>
          <a:spcPct val="40000"/>
        </a:spcBef>
        <a:spcAft>
          <a:spcPct val="0"/>
        </a:spcAft>
        <a:buClr>
          <a:schemeClr val="folHlink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6pPr>
      <a:lvl7pPr marL="3033713" indent="-234950" algn="l" rtl="0" fontAlgn="base">
        <a:spcBef>
          <a:spcPct val="40000"/>
        </a:spcBef>
        <a:spcAft>
          <a:spcPct val="0"/>
        </a:spcAft>
        <a:buClr>
          <a:schemeClr val="folHlink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7pPr>
      <a:lvl8pPr marL="3490913" indent="-234950" algn="l" rtl="0" fontAlgn="base">
        <a:spcBef>
          <a:spcPct val="40000"/>
        </a:spcBef>
        <a:spcAft>
          <a:spcPct val="0"/>
        </a:spcAft>
        <a:buClr>
          <a:schemeClr val="folHlink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8pPr>
      <a:lvl9pPr marL="3948113" indent="-234950" algn="l" rtl="0" fontAlgn="base">
        <a:spcBef>
          <a:spcPct val="40000"/>
        </a:spcBef>
        <a:spcAft>
          <a:spcPct val="0"/>
        </a:spcAft>
        <a:buClr>
          <a:schemeClr val="folHlink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2"/>
          <p:cNvSpPr txBox="1">
            <a:spLocks noChangeArrowheads="1"/>
          </p:cNvSpPr>
          <p:nvPr/>
        </p:nvSpPr>
        <p:spPr bwMode="auto">
          <a:xfrm>
            <a:off x="163513" y="6400800"/>
            <a:ext cx="8848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Arial" charset="0"/>
              </a:rPr>
              <a:t>A Division of Health Care Service Corporation, a Mutual Legal Reserve Company, an Independent Licensee of the Blue Cross and Blue Shield Association</a:t>
            </a:r>
            <a:r>
              <a:rPr lang="en-US" sz="1000" b="1" dirty="0">
                <a:solidFill>
                  <a:srgbClr val="4D4D4D"/>
                </a:solidFill>
                <a:latin typeface="Arial" charset="0"/>
              </a:rPr>
              <a:t> </a:t>
            </a:r>
          </a:p>
        </p:txBody>
      </p:sp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163513" y="6126163"/>
            <a:ext cx="2008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r>
              <a:rPr lang="en-US" sz="1200" dirty="0">
                <a:latin typeface="Arial" charset="0"/>
              </a:rPr>
              <a:t>MRK_SNSMEDSUPP2013</a:t>
            </a:r>
          </a:p>
        </p:txBody>
      </p:sp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685800" y="2286000"/>
            <a:ext cx="4495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2000"/>
              </a:lnSpc>
              <a:spcBef>
                <a:spcPct val="1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tabLst>
                <a:tab pos="914400" algn="l"/>
              </a:tabLst>
            </a:pPr>
            <a: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  <a:t>W</a:t>
            </a:r>
            <a:r>
              <a:rPr lang="en-US" sz="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  <a:t>inning </a:t>
            </a:r>
            <a:b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  <a:t>	Combination</a:t>
            </a:r>
            <a:r>
              <a:rPr lang="en-US" sz="4000" b="1" dirty="0">
                <a:solidFill>
                  <a:schemeClr val="bg1"/>
                </a:solidFill>
                <a:latin typeface="Arial Narrow" pitchFamily="34" charset="0"/>
              </a:rPr>
              <a:t>:</a:t>
            </a:r>
            <a:r>
              <a:rPr lang="en-US" sz="38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38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en-US" sz="2800" b="1" dirty="0">
              <a:solidFill>
                <a:srgbClr val="004C7C"/>
              </a:solidFill>
              <a:latin typeface="Arial Narrow" pitchFamily="34" charset="0"/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>
            <a:off x="420390" y="5222069"/>
            <a:ext cx="83426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r>
              <a:rPr lang="en-US" sz="1600" dirty="0">
                <a:latin typeface="Arial" charset="0"/>
              </a:rPr>
              <a:t>Your presenter today: </a:t>
            </a:r>
            <a:r>
              <a:rPr lang="en-US" sz="1600" dirty="0" smtClean="0">
                <a:latin typeface="Arial" charset="0"/>
              </a:rPr>
              <a:t>   </a:t>
            </a:r>
            <a:r>
              <a:rPr lang="en-US" sz="1600" b="1" dirty="0">
                <a:solidFill>
                  <a:srgbClr val="FF3399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FF3399"/>
                </a:solidFill>
                <a:latin typeface="Arial" charset="0"/>
              </a:rPr>
              <a:t>  </a:t>
            </a:r>
            <a:r>
              <a:rPr lang="en-US" sz="1600" dirty="0" smtClean="0">
                <a:latin typeface="Arial" charset="0"/>
              </a:rPr>
              <a:t>Name</a:t>
            </a:r>
            <a:r>
              <a:rPr lang="en-US" sz="1600" dirty="0" smtClean="0">
                <a:latin typeface="Arial" charset="0"/>
              </a:rPr>
              <a:t>, </a:t>
            </a:r>
          </a:p>
          <a:p>
            <a:r>
              <a:rPr lang="en-US" sz="1600" dirty="0">
                <a:latin typeface="Arial" charset="0"/>
              </a:rPr>
              <a:t>	</a:t>
            </a:r>
            <a:r>
              <a:rPr lang="en-US" sz="1600" dirty="0" smtClean="0">
                <a:latin typeface="Arial" charset="0"/>
              </a:rPr>
              <a:t>	         Licensed Blue Cross and Blue Shield of Oklahoma </a:t>
            </a:r>
            <a:r>
              <a:rPr lang="en-US" sz="1600" dirty="0" smtClean="0">
                <a:latin typeface="Arial" charset="0"/>
              </a:rPr>
              <a:t>Agent</a:t>
            </a:r>
            <a:endParaRPr lang="en-US" sz="1600" dirty="0"/>
          </a:p>
        </p:txBody>
      </p:sp>
      <p:sp>
        <p:nvSpPr>
          <p:cNvPr id="3090" name="Rectangle 13"/>
          <p:cNvSpPr>
            <a:spLocks noChangeArrowheads="1"/>
          </p:cNvSpPr>
          <p:nvPr/>
        </p:nvSpPr>
        <p:spPr bwMode="auto">
          <a:xfrm>
            <a:off x="630237" y="3630168"/>
            <a:ext cx="4646773" cy="124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1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1800" b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800" b="1" dirty="0">
                <a:solidFill>
                  <a:srgbClr val="004C7C"/>
                </a:solidFill>
                <a:latin typeface="Arial Narrow" pitchFamily="34" charset="0"/>
              </a:rPr>
              <a:t>Medicare &amp; The Right Medicare Supplement Insurance Plan</a:t>
            </a:r>
          </a:p>
        </p:txBody>
      </p:sp>
      <p:sp>
        <p:nvSpPr>
          <p:cNvPr id="3094" name="AutoShape 22" descr="Sr_Kayak_bldar060204008_MR"/>
          <p:cNvSpPr>
            <a:spLocks noChangeArrowheads="1"/>
          </p:cNvSpPr>
          <p:nvPr/>
        </p:nvSpPr>
        <p:spPr bwMode="auto">
          <a:xfrm>
            <a:off x="5277011" y="1703532"/>
            <a:ext cx="3296780" cy="3123045"/>
          </a:xfrm>
          <a:prstGeom prst="roundRect">
            <a:avLst>
              <a:gd name="adj" fmla="val 7199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254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7549443" y="6123801"/>
            <a:ext cx="1273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r>
              <a:rPr lang="en-US" sz="1200" dirty="0"/>
              <a:t> 600734.1113</a:t>
            </a:r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10BD7DDC-629A-4B46-9500-104354BA8ECF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Medicare Supplement Insurance Plan?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876800" y="4487862"/>
            <a:ext cx="1924050" cy="1531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>
              <a:lnSpc>
                <a:spcPct val="110000"/>
              </a:lnSpc>
              <a:buClr>
                <a:schemeClr val="folHlink"/>
              </a:buClr>
              <a:buSzPct val="120000"/>
              <a:buFontTx/>
              <a:buChar char="•"/>
            </a:pPr>
            <a:r>
              <a:rPr lang="en-US" sz="2200" dirty="0">
                <a:latin typeface="Arial" charset="0"/>
              </a:rPr>
              <a:t>copayments</a:t>
            </a:r>
          </a:p>
          <a:p>
            <a:pPr>
              <a:lnSpc>
                <a:spcPct val="110000"/>
              </a:lnSpc>
              <a:buClr>
                <a:schemeClr val="folHlink"/>
              </a:buClr>
              <a:buSzPct val="120000"/>
              <a:buFontTx/>
              <a:buChar char="•"/>
            </a:pPr>
            <a:r>
              <a:rPr lang="en-US" sz="2200" dirty="0">
                <a:latin typeface="Arial" charset="0"/>
              </a:rPr>
              <a:t>coinsurance</a:t>
            </a:r>
          </a:p>
          <a:p>
            <a:pPr>
              <a:lnSpc>
                <a:spcPct val="110000"/>
              </a:lnSpc>
              <a:buClr>
                <a:schemeClr val="folHlink"/>
              </a:buClr>
              <a:buSzPct val="120000"/>
              <a:buFontTx/>
              <a:buChar char="•"/>
            </a:pPr>
            <a:r>
              <a:rPr lang="en-US" sz="2200" dirty="0">
                <a:latin typeface="Arial" charset="0"/>
              </a:rPr>
              <a:t>deductibles </a:t>
            </a:r>
          </a:p>
          <a:p>
            <a:endParaRPr lang="en-US" sz="2200" dirty="0">
              <a:latin typeface="Arial" charset="0"/>
            </a:endParaRPr>
          </a:p>
        </p:txBody>
      </p:sp>
      <p:sp>
        <p:nvSpPr>
          <p:cNvPr id="12299" name="Content Placeholder 8"/>
          <p:cNvSpPr>
            <a:spLocks/>
          </p:cNvSpPr>
          <p:nvPr/>
        </p:nvSpPr>
        <p:spPr bwMode="auto">
          <a:xfrm>
            <a:off x="3886200" y="3200400"/>
            <a:ext cx="594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5000"/>
              </a:spcBef>
              <a:buClr>
                <a:schemeClr val="hlink"/>
              </a:buClr>
              <a:buSzPct val="120000"/>
            </a:pPr>
            <a:r>
              <a:rPr lang="en-US" sz="2200" dirty="0">
                <a:latin typeface="Arial" charset="0"/>
              </a:rPr>
              <a:t>This means it helps pay some of the </a:t>
            </a:r>
            <a:br>
              <a:rPr lang="en-US" sz="2200" dirty="0">
                <a:latin typeface="Arial" charset="0"/>
              </a:rPr>
            </a:br>
            <a:r>
              <a:rPr lang="en-US" sz="2200" dirty="0">
                <a:latin typeface="Arial" charset="0"/>
              </a:rPr>
              <a:t>health care costs that Original Medicare doesn</a:t>
            </a:r>
            <a:r>
              <a:rPr lang="en-US" altLang="en-US" sz="2200" dirty="0">
                <a:latin typeface="Arial" charset="0"/>
              </a:rPr>
              <a:t>’</a:t>
            </a:r>
            <a:r>
              <a:rPr lang="en-US" sz="2200" dirty="0">
                <a:latin typeface="Arial" charset="0"/>
              </a:rPr>
              <a:t>t cover, such as:</a:t>
            </a:r>
            <a:r>
              <a:rPr lang="en-US" sz="2200" baseline="30000" dirty="0">
                <a:latin typeface="Arial" charset="0"/>
              </a:rPr>
              <a:t> </a:t>
            </a:r>
          </a:p>
          <a:p>
            <a:pPr eaLnBrk="1" hangingPunct="1">
              <a:spcBef>
                <a:spcPct val="4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1800" dirty="0">
              <a:latin typeface="Arial" charset="0"/>
            </a:endParaRPr>
          </a:p>
        </p:txBody>
      </p:sp>
      <p:pic>
        <p:nvPicPr>
          <p:cNvPr id="12301" name="Picture 13" descr="StepGraph_Rev0726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66887"/>
            <a:ext cx="4383087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Content Placeholder 8"/>
          <p:cNvSpPr>
            <a:spLocks noGrp="1"/>
          </p:cNvSpPr>
          <p:nvPr>
            <p:ph type="body" idx="4294967295"/>
          </p:nvPr>
        </p:nvSpPr>
        <p:spPr>
          <a:xfrm>
            <a:off x="2743200" y="1600200"/>
            <a:ext cx="6248400" cy="1295400"/>
          </a:xfrm>
        </p:spPr>
        <p:txBody>
          <a:bodyPr/>
          <a:lstStyle/>
          <a:p>
            <a:pPr marL="0" indent="0" eaLnBrk="1" hangingPunct="1">
              <a:spcBef>
                <a:spcPct val="55000"/>
              </a:spcBef>
              <a:buFontTx/>
              <a:buNone/>
            </a:pPr>
            <a:r>
              <a:rPr lang="en-US" sz="2400" dirty="0" smtClean="0"/>
              <a:t>A Medicare Supplement Insurance Plan </a:t>
            </a:r>
            <a:r>
              <a:rPr lang="en-US" altLang="ja-JP" sz="2400" dirty="0" smtClean="0"/>
              <a:t>is private health insurance that is designed to supplement Original Medicare.</a:t>
            </a:r>
            <a:r>
              <a:rPr lang="en-US" altLang="ja-JP" sz="2200" dirty="0" smtClean="0"/>
              <a:t> </a:t>
            </a:r>
            <a:endParaRPr lang="en-US" sz="22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10" y="4238179"/>
            <a:ext cx="1787504" cy="23360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3456C57-9F27-47D2-BB6B-8058CAF8620D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301625" y="273050"/>
            <a:ext cx="7165975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Requirements to Buy a Medicare Supplement Insurance Plan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+mj-lt"/>
              </a:rPr>
              <a:t>You need both Medicare Part A and Part B </a:t>
            </a:r>
            <a:br>
              <a:rPr lang="en-US" sz="2800" dirty="0" smtClean="0">
                <a:latin typeface="+mj-lt"/>
              </a:rPr>
            </a:br>
            <a:endParaRPr lang="en-US" sz="2800" dirty="0" smtClean="0">
              <a:latin typeface="+mj-lt"/>
            </a:endParaRPr>
          </a:p>
          <a:p>
            <a:pPr eaLnBrk="1" hangingPunct="1"/>
            <a:r>
              <a:rPr lang="en-US" altLang="ja-JP" sz="2800" dirty="0" smtClean="0">
                <a:latin typeface="+mj-lt"/>
              </a:rPr>
              <a:t>You have a </a:t>
            </a:r>
            <a:r>
              <a:rPr lang="ja-JP" altLang="en-US" sz="2800" dirty="0" smtClean="0">
                <a:latin typeface="+mj-lt"/>
              </a:rPr>
              <a:t>“</a:t>
            </a:r>
            <a:r>
              <a:rPr lang="en-US" altLang="ja-JP" sz="2800" dirty="0" smtClean="0">
                <a:latin typeface="+mj-lt"/>
              </a:rPr>
              <a:t>Guaranteed Issue</a:t>
            </a:r>
            <a:r>
              <a:rPr lang="ja-JP" altLang="en-US" sz="2800" dirty="0" smtClean="0">
                <a:latin typeface="+mj-lt"/>
              </a:rPr>
              <a:t>”</a:t>
            </a:r>
            <a:r>
              <a:rPr lang="en-US" altLang="ja-JP" sz="2800" dirty="0" smtClean="0">
                <a:latin typeface="+mj-lt"/>
              </a:rPr>
              <a:t> right if 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insured during your first six months of 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Medicare eligibility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 </a:t>
            </a:r>
            <a:endParaRPr lang="en-US" altLang="ja-JP" sz="28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ctrTitle" idx="4294967295"/>
          </p:nvPr>
        </p:nvSpPr>
        <p:spPr>
          <a:xfrm>
            <a:off x="1066800" y="2819400"/>
            <a:ext cx="7772400" cy="1828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200" dirty="0"/>
              <a:t>Benefits Overview: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>Medicare Parts A &amp; B </a:t>
            </a:r>
            <a:br>
              <a:rPr lang="en-US" sz="2400" dirty="0"/>
            </a:br>
            <a:r>
              <a:rPr lang="en-US" sz="2400" dirty="0"/>
              <a:t>Medicare Supplement </a:t>
            </a:r>
            <a:r>
              <a:rPr lang="en-US" sz="2400" dirty="0" smtClean="0"/>
              <a:t>Insurance Plans</a:t>
            </a:r>
            <a:endParaRPr lang="en-US" sz="2400" dirty="0"/>
          </a:p>
        </p:txBody>
      </p:sp>
      <p:pic>
        <p:nvPicPr>
          <p:cNvPr id="15363" name="Picture 12" descr="Puzzle_Color_AB_only_101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8635">
            <a:off x="5271077" y="2440642"/>
            <a:ext cx="1544637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4" descr="Puzzle_Medigap_only_1013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93">
            <a:off x="6629400" y="3505200"/>
            <a:ext cx="1490663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6E8ECC13-BCFF-4D27-AF7A-87DBC07FF509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Medicare </a:t>
            </a:r>
            <a:r>
              <a:rPr lang="en-US" dirty="0" smtClean="0"/>
              <a:t>Costs</a:t>
            </a:r>
          </a:p>
        </p:txBody>
      </p:sp>
      <p:graphicFrame>
        <p:nvGraphicFramePr>
          <p:cNvPr id="16482" name="Group 9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04310633"/>
              </p:ext>
            </p:extLst>
          </p:nvPr>
        </p:nvGraphicFramePr>
        <p:xfrm>
          <a:off x="342900" y="1447800"/>
          <a:ext cx="8496300" cy="4588833"/>
        </p:xfrm>
        <a:graphic>
          <a:graphicData uri="http://schemas.openxmlformats.org/drawingml/2006/table">
            <a:tbl>
              <a:tblPr/>
              <a:tblGrid>
                <a:gridCol w="3352800"/>
                <a:gridCol w="5143500"/>
              </a:tblGrid>
              <a:tr h="37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Medicare Benefits</a:t>
                      </a:r>
                    </a:p>
                  </a:txBody>
                  <a:tcPr marL="228600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A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You may pay</a:t>
                      </a:r>
                    </a:p>
                  </a:txBody>
                  <a:tcPr marL="228600" marT="45716" marB="457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AA87"/>
                    </a:solidFill>
                  </a:tcPr>
                </a:tc>
              </a:tr>
              <a:tr h="365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Part A Deductible</a:t>
                      </a:r>
                    </a:p>
                  </a:txBody>
                  <a:tcPr marL="228600" marR="45720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$1,216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per benefit period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228600" marR="45720" marT="45716" marB="457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</a:tr>
              <a:tr h="563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Part A Hospital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Days 61-90 @ $304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 day</a:t>
                      </a:r>
                    </a:p>
                  </a:txBody>
                  <a:tcPr marL="228600" marR="45720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$9,120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/ 30 days</a:t>
                      </a:r>
                    </a:p>
                  </a:txBody>
                  <a:tcPr marL="228600" marR="45720" marT="45716" marB="457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</a:tr>
              <a:tr h="563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Part A Hospital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Days 91-150 @ $608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 day</a:t>
                      </a:r>
                    </a:p>
                  </a:txBody>
                  <a:tcPr marL="228600" marR="45720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$36,480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/ 60 days</a:t>
                      </a:r>
                    </a:p>
                  </a:txBody>
                  <a:tcPr marL="228600" marR="45720" marT="45716" marB="457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</a:tr>
              <a:tr h="563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Part A Skilled Nursing Facility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Days 21-100 @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$152 a day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228600" marR="45720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$12,160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/ 80 days</a:t>
                      </a:r>
                    </a:p>
                  </a:txBody>
                  <a:tcPr marL="228600" marR="45720" marT="45716" marB="457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</a:tr>
              <a:tr h="396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Part B Annual Deductible </a:t>
                      </a:r>
                    </a:p>
                  </a:txBody>
                  <a:tcPr marL="228600" marR="45720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$147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228600" marR="45720" marT="45716" marB="457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</a:tr>
              <a:tr h="581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Part B Medical Insurance </a:t>
                      </a:r>
                    </a:p>
                  </a:txBody>
                  <a:tcPr marL="228600" marR="45720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Generally you pay 20% of the Medicare-approved amount after the yearly Part B deductible is met </a:t>
                      </a:r>
                    </a:p>
                  </a:txBody>
                  <a:tcPr marL="228600" marR="45720" marT="45716" marB="457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</a:tr>
              <a:tr h="543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Excess Charges (any amount not paid by Medicare)</a:t>
                      </a:r>
                    </a:p>
                  </a:txBody>
                  <a:tcPr marL="228600" marR="45720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 coverage; you pay 100% of excess charges</a:t>
                      </a:r>
                    </a:p>
                  </a:txBody>
                  <a:tcPr marL="228600" marR="45720" marT="45716" marB="457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</a:tr>
              <a:tr h="563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Total Uncovered Expenses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that could be payable by YOU</a:t>
                      </a:r>
                    </a:p>
                  </a:txBody>
                  <a:tcPr marL="228600" marR="45720" marT="91431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ＭＳ Ｐゴシック" pitchFamily="1" charset="-128"/>
                          <a:cs typeface="+mn-cs"/>
                        </a:rPr>
                        <a:t>*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ＭＳ Ｐゴシック" pitchFamily="1" charset="-128"/>
                        </a:rPr>
                        <a:t>$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ＭＳ Ｐゴシック" pitchFamily="1" charset="-128"/>
                        </a:rPr>
                        <a:t>58,976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ＭＳ Ｐゴシック" pitchFamily="1" charset="-128"/>
                        </a:rPr>
                        <a:t>*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Based on an unusual or unique claim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ea typeface="ＭＳ Ｐゴシック" pitchFamily="1" charset="-128"/>
                      </a:endParaRPr>
                    </a:p>
                  </a:txBody>
                  <a:tcPr marL="228600" marR="45720" marT="91431" marB="457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F1D4BFD2-0DF1-4D7A-8AD1-51214BC491AA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632575" cy="990600"/>
          </a:xfrm>
        </p:spPr>
        <p:txBody>
          <a:bodyPr/>
          <a:lstStyle/>
          <a:p>
            <a:pPr eaLnBrk="1" hangingPunct="1"/>
            <a:r>
              <a:rPr lang="en-US" dirty="0"/>
              <a:t>Medicare Supplement </a:t>
            </a:r>
            <a:r>
              <a:rPr lang="en-US" dirty="0" smtClean="0"/>
              <a:t>Insurance Costs</a:t>
            </a:r>
          </a:p>
        </p:txBody>
      </p:sp>
      <p:graphicFrame>
        <p:nvGraphicFramePr>
          <p:cNvPr id="17459" name="Group 5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5662474"/>
              </p:ext>
            </p:extLst>
          </p:nvPr>
        </p:nvGraphicFramePr>
        <p:xfrm>
          <a:off x="228600" y="1371600"/>
          <a:ext cx="8610600" cy="5196302"/>
        </p:xfrm>
        <a:graphic>
          <a:graphicData uri="http://schemas.openxmlformats.org/drawingml/2006/table">
            <a:tbl>
              <a:tblPr/>
              <a:tblGrid>
                <a:gridCol w="2971800"/>
                <a:gridCol w="3200400"/>
                <a:gridCol w="2438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Medicare Benefits</a:t>
                      </a:r>
                    </a:p>
                  </a:txBody>
                  <a:tcPr marL="182880" marR="45720"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A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Black" pitchFamily="34" charset="0"/>
                          <a:ea typeface="ＭＳ Ｐゴシック" pitchFamily="1" charset="-128"/>
                        </a:rPr>
                        <a:t>WITHOUT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 Medicare Supplement Insurance Plan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Plan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You May Pay</a:t>
                      </a:r>
                    </a:p>
                  </a:txBody>
                  <a:tcPr marL="182880" marR="45720" marT="45728" marB="4572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A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ＭＳ Ｐゴシック" pitchFamily="1" charset="-128"/>
                        </a:rPr>
                        <a:t>WITH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a Plan F (most popular plan), You Pay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pitchFamily="1" charset="-128"/>
                          <a:cs typeface="+mn-cs"/>
                        </a:rPr>
                        <a:t>*Based on 2012 BCBSTX Medicare Supplement Insurance Plan sales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Part A Deductible</a:t>
                      </a:r>
                    </a:p>
                  </a:txBody>
                  <a:tcPr marL="182880" marR="45720"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$1,216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per benefit period</a:t>
                      </a:r>
                    </a:p>
                  </a:txBody>
                  <a:tcPr marL="182880" marR="45720" marT="45728" marB="4572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F1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Part A Hospital 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Days 61-90 @ $304 a day</a:t>
                      </a:r>
                    </a:p>
                  </a:txBody>
                  <a:tcPr marL="182880" marR="45720"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$9,120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/ 30 days</a:t>
                      </a:r>
                    </a:p>
                  </a:txBody>
                  <a:tcPr marL="182880" marR="45720" marT="45728" marB="4572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F1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Part A Hospital 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Days 91-150 @ $608 a day</a:t>
                      </a:r>
                    </a:p>
                  </a:txBody>
                  <a:tcPr marL="182880" marR="45720"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$36,480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/ 60 days</a:t>
                      </a:r>
                    </a:p>
                  </a:txBody>
                  <a:tcPr marL="182880" marR="45720" marT="45728" marB="4572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F1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Part A Skilled Nursing Facility Days 21-100 @ $152</a:t>
                      </a:r>
                    </a:p>
                  </a:txBody>
                  <a:tcPr marL="182880" marR="45720"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$12,160/ 80 days</a:t>
                      </a:r>
                    </a:p>
                  </a:txBody>
                  <a:tcPr marL="182880" marR="45720" marT="45728" marB="4572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F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Part B Annual Deductible </a:t>
                      </a:r>
                    </a:p>
                  </a:txBody>
                  <a:tcPr marL="182880" marR="45720"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$147</a:t>
                      </a:r>
                    </a:p>
                  </a:txBody>
                  <a:tcPr marL="182880" marR="45720" marT="45728" marB="4572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F1"/>
                    </a:solidFill>
                  </a:tcPr>
                </a:tc>
              </a:tr>
              <a:tr h="661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Part B Medical Insurance </a:t>
                      </a:r>
                    </a:p>
                  </a:txBody>
                  <a:tcPr marL="182880" marR="45720"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Generally you pay 20% of the Medicare-approved amount after 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the yearly Part B deductible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is met</a:t>
                      </a:r>
                    </a:p>
                  </a:txBody>
                  <a:tcPr marL="182880" marR="45720" marT="45728" marB="4572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F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Excess Charges</a:t>
                      </a:r>
                    </a:p>
                  </a:txBody>
                  <a:tcPr marL="182880" marR="45720"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 coverage; you pay 100%</a:t>
                      </a:r>
                    </a:p>
                  </a:txBody>
                  <a:tcPr marL="182880" marR="45720" marT="45728" marB="4572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F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Total Uncovered Expenses 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that could be payable by YOU</a:t>
                      </a:r>
                    </a:p>
                  </a:txBody>
                  <a:tcPr marL="182880" marR="45720"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81C6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ＭＳ Ｐゴシック" pitchFamily="1" charset="-128"/>
                          <a:cs typeface="+mn-cs"/>
                        </a:rPr>
                        <a:t>*$58,976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ＭＳ Ｐゴシック" pitchFamily="1" charset="-128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ＭＳ Ｐゴシック" pitchFamily="1" charset="-128"/>
                          <a:cs typeface="+mn-cs"/>
                        </a:rPr>
                        <a:t>*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Based on </a:t>
                      </a:r>
                      <a:b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 unusual or unique claim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82880" marR="45720" marT="45728" marB="4572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6093200-57DD-4224-9AB0-EA158A63E521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Medical Expenses</a:t>
            </a:r>
          </a:p>
        </p:txBody>
      </p:sp>
      <p:graphicFrame>
        <p:nvGraphicFramePr>
          <p:cNvPr id="18459" name="Group 2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15571246"/>
              </p:ext>
            </p:extLst>
          </p:nvPr>
        </p:nvGraphicFramePr>
        <p:xfrm>
          <a:off x="342900" y="1447800"/>
          <a:ext cx="8458200" cy="2796604"/>
        </p:xfrm>
        <a:graphic>
          <a:graphicData uri="http://schemas.openxmlformats.org/drawingml/2006/table">
            <a:tbl>
              <a:tblPr/>
              <a:tblGrid>
                <a:gridCol w="2476500"/>
                <a:gridCol w="1333500"/>
                <a:gridCol w="2476500"/>
                <a:gridCol w="21717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</a:p>
                  </a:txBody>
                  <a:tcPr marL="2286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What Medicare Pays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Medicare Supplement Insurance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Plan F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(most popular plan***) Pays</a:t>
                      </a:r>
                    </a:p>
                  </a:txBody>
                  <a:tcPr marL="64008" marR="4572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You Pay</a:t>
                      </a:r>
                    </a:p>
                  </a:txBody>
                  <a:tcPr marL="2286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137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Emergency Care in a Foreign Country*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(Medically Necessary)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</a:p>
                  </a:txBody>
                  <a:tcPr marL="228600" marT="91440" marB="9144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E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80% of eligible expenses up to $50,000 lifetime maximum**</a:t>
                      </a:r>
                    </a:p>
                  </a:txBody>
                  <a:tcPr marL="18288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$250 deductible, 20% and amounts after the $50,000 lifetime maximum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8F"/>
                    </a:solidFill>
                  </a:tcPr>
                </a:tc>
              </a:tr>
            </a:tbl>
          </a:graphicData>
        </a:graphic>
      </p:graphicFrame>
      <p:sp>
        <p:nvSpPr>
          <p:cNvPr id="18453" name="TextBox 2"/>
          <p:cNvSpPr txBox="1">
            <a:spLocks noChangeArrowheads="1"/>
          </p:cNvSpPr>
          <p:nvPr/>
        </p:nvSpPr>
        <p:spPr bwMode="auto">
          <a:xfrm>
            <a:off x="228600" y="4953000"/>
            <a:ext cx="868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r>
              <a:rPr lang="en-US" sz="1400" dirty="0">
                <a:latin typeface="Arial" charset="0"/>
              </a:rPr>
              <a:t>  * In most situations, Medicare </a:t>
            </a:r>
            <a:r>
              <a:rPr lang="en-US" sz="1400" dirty="0" smtClean="0">
                <a:latin typeface="Arial" charset="0"/>
              </a:rPr>
              <a:t>won</a:t>
            </a:r>
            <a:r>
              <a:rPr lang="en-US" altLang="en-US" sz="1400" dirty="0" smtClean="0">
                <a:latin typeface="Arial" charset="0"/>
              </a:rPr>
              <a:t>’</a:t>
            </a:r>
            <a:r>
              <a:rPr lang="en-US" sz="1400" dirty="0" smtClean="0">
                <a:latin typeface="Arial" charset="0"/>
              </a:rPr>
              <a:t>t </a:t>
            </a:r>
            <a:r>
              <a:rPr lang="en-US" sz="1400" dirty="0">
                <a:latin typeface="Arial" charset="0"/>
              </a:rPr>
              <a:t>pay for health care or supplies you get outside the United States. </a:t>
            </a:r>
          </a:p>
          <a:p>
            <a:endParaRPr lang="en-US" sz="1400" dirty="0">
              <a:latin typeface="Arial" charset="0"/>
            </a:endParaRPr>
          </a:p>
          <a:p>
            <a:r>
              <a:rPr lang="en-US" sz="1400" dirty="0" smtClean="0">
                <a:latin typeface="Arial" charset="0"/>
              </a:rPr>
              <a:t> ** You </a:t>
            </a:r>
            <a:r>
              <a:rPr lang="en-US" sz="1400" dirty="0">
                <a:latin typeface="Arial" charset="0"/>
              </a:rPr>
              <a:t>are responsible for any remaining charges not covered by the Foreign Travel Emergency Coverage. </a:t>
            </a:r>
            <a:endParaRPr lang="en-US" sz="1400" dirty="0" smtClean="0">
              <a:latin typeface="Arial" charset="0"/>
            </a:endParaRPr>
          </a:p>
          <a:p>
            <a:endParaRPr lang="en-US" sz="1400" dirty="0">
              <a:latin typeface="Arial" charset="0"/>
            </a:endParaRPr>
          </a:p>
          <a:p>
            <a:r>
              <a:rPr lang="en-US" sz="1400" dirty="0" smtClean="0">
                <a:latin typeface="Arial" charset="0"/>
              </a:rPr>
              <a:t>***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Based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on 2011 Blue Cross Blue Shield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Oklahoma Medicare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Supplement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Insurance Plan sales.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Puzzle_Medigap_only_101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93">
            <a:off x="6507824" y="3523804"/>
            <a:ext cx="14890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2"/>
          <p:cNvSpPr txBox="1">
            <a:spLocks noChangeArrowheads="1"/>
          </p:cNvSpPr>
          <p:nvPr/>
        </p:nvSpPr>
        <p:spPr bwMode="auto">
          <a:xfrm>
            <a:off x="1063625" y="3235325"/>
            <a:ext cx="68611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Blue Cross and Blue Shield of 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Oklahoma</a:t>
            </a:r>
            <a:b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Medicare </a:t>
            </a:r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Supplement </a:t>
            </a:r>
            <a:endParaRPr lang="en-US" sz="3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3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Insurance Plans 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0456955E-093B-4D17-A114-ED5D0138EC83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Blue Medicare Supplement</a:t>
            </a:r>
            <a:r>
              <a:rPr lang="en-US" sz="2400" baseline="45000" dirty="0" smtClean="0"/>
              <a:t>SM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Insurance</a:t>
            </a:r>
            <a:r>
              <a:rPr lang="en-US" dirty="0"/>
              <a:t> </a:t>
            </a:r>
            <a:r>
              <a:rPr lang="en-US" dirty="0" smtClean="0"/>
              <a:t>Plan Options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600200"/>
            <a:ext cx="35814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hlink"/>
                </a:solidFill>
              </a:rPr>
              <a:t>Standard</a:t>
            </a:r>
          </a:p>
          <a:p>
            <a:pPr marL="290513" indent="-290513" eaLnBrk="1" hangingPunct="1">
              <a:buClr>
                <a:srgbClr val="00A99A"/>
              </a:buClr>
            </a:pPr>
            <a:r>
              <a:rPr lang="en-US" sz="2200" dirty="0" smtClean="0"/>
              <a:t>4 standardized plans: </a:t>
            </a:r>
            <a:r>
              <a:rPr lang="en-US" sz="2000" b="1" dirty="0" smtClean="0"/>
              <a:t>Plan A, Plan F, High Deductible Plan F, </a:t>
            </a:r>
            <a:br>
              <a:rPr lang="en-US" sz="2000" b="1" dirty="0" smtClean="0"/>
            </a:br>
            <a:r>
              <a:rPr lang="en-US" sz="2000" b="1" dirty="0" smtClean="0"/>
              <a:t>and Plan N</a:t>
            </a:r>
            <a:endParaRPr lang="en-US" sz="1400" b="1" dirty="0" smtClean="0">
              <a:solidFill>
                <a:srgbClr val="FF0066"/>
              </a:solidFill>
            </a:endParaRPr>
          </a:p>
          <a:p>
            <a:pPr marL="290513" indent="-290513" eaLnBrk="1" hangingPunct="1">
              <a:buClr>
                <a:srgbClr val="00A99A"/>
              </a:buClr>
            </a:pPr>
            <a:r>
              <a:rPr lang="en-US" sz="2200" dirty="0" smtClean="0"/>
              <a:t>Competitive </a:t>
            </a:r>
            <a:br>
              <a:rPr lang="en-US" sz="2200" dirty="0" smtClean="0"/>
            </a:br>
            <a:r>
              <a:rPr lang="en-US" sz="2200" dirty="0" smtClean="0"/>
              <a:t>monthly premiums</a:t>
            </a:r>
          </a:p>
          <a:p>
            <a:pPr marL="0" indent="0" eaLnBrk="1" hangingPunct="1">
              <a:buClr>
                <a:srgbClr val="00A99A"/>
              </a:buClr>
              <a:buNone/>
            </a:pPr>
            <a:r>
              <a:rPr lang="en-US" sz="2000" b="1" dirty="0" smtClean="0">
                <a:solidFill>
                  <a:schemeClr val="hlink"/>
                </a:solidFill>
              </a:rPr>
              <a:t>	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399" y="1600200"/>
            <a:ext cx="4267201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hlink"/>
                </a:solidFill>
              </a:rPr>
              <a:t>*Blue Plan65 Select</a:t>
            </a:r>
          </a:p>
          <a:p>
            <a:pPr marL="290513" indent="-290513" eaLnBrk="1" hangingPunct="1">
              <a:lnSpc>
                <a:spcPct val="90000"/>
              </a:lnSpc>
              <a:buClr>
                <a:srgbClr val="00A99A"/>
              </a:buClr>
            </a:pPr>
            <a:r>
              <a:rPr lang="en-US" sz="2200" dirty="0" smtClean="0"/>
              <a:t>2 Plans: Plan F and Plan N</a:t>
            </a:r>
          </a:p>
          <a:p>
            <a:pPr marL="290513" indent="-290513" eaLnBrk="1" hangingPunct="1">
              <a:lnSpc>
                <a:spcPct val="90000"/>
              </a:lnSpc>
              <a:buClr>
                <a:srgbClr val="00A99A"/>
              </a:buClr>
            </a:pPr>
            <a:r>
              <a:rPr lang="en-US" sz="2200" dirty="0" smtClean="0"/>
              <a:t>Use any of the hospitals in our Blue Plan65 Select Hospital Listing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chemeClr val="accent2"/>
                </a:solidFill>
              </a:rPr>
              <a:t>(not an HMO)</a:t>
            </a:r>
          </a:p>
          <a:p>
            <a:pPr marL="290513" indent="-290513" eaLnBrk="1" hangingPunct="1">
              <a:lnSpc>
                <a:spcPct val="90000"/>
              </a:lnSpc>
              <a:buClr>
                <a:srgbClr val="00A99A"/>
              </a:buClr>
            </a:pPr>
            <a:r>
              <a:rPr lang="en-US" sz="2200" dirty="0" smtClean="0"/>
              <a:t>Lower monthly premiums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</p:txBody>
      </p:sp>
      <p:pic>
        <p:nvPicPr>
          <p:cNvPr id="21510" name="Picture 10" descr="Pig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96" y="4489825"/>
            <a:ext cx="11525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4714387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Note: </a:t>
            </a:r>
            <a:r>
              <a:rPr lang="en-US" sz="1600" dirty="0" smtClean="0">
                <a:latin typeface="+mj-lt"/>
              </a:rPr>
              <a:t>Blue Plan65 Select is available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only in certain Oklahoma counties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772090"/>
            <a:ext cx="784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*Network 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Restrictions 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Apply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69B7D64B-E9FD-4E0A-80D3-584BC4412F47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Blue Plan65 Select?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9387"/>
            <a:ext cx="8305800" cy="4418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 dirty="0" smtClean="0"/>
              <a:t>Blue Plan65 Select is a money-saving </a:t>
            </a:r>
            <a:r>
              <a:rPr lang="en-US" sz="2400" dirty="0" smtClean="0"/>
              <a:t>Medicare </a:t>
            </a:r>
            <a:br>
              <a:rPr lang="en-US" sz="2400" dirty="0" smtClean="0"/>
            </a:br>
            <a:r>
              <a:rPr lang="en-US" sz="2400" dirty="0" smtClean="0"/>
              <a:t>Supplement Insurance </a:t>
            </a:r>
            <a:r>
              <a:rPr lang="en-US" sz="2200" dirty="0" smtClean="0"/>
              <a:t>option that is </a:t>
            </a:r>
            <a:r>
              <a:rPr lang="en-US" sz="2200" b="1" dirty="0" smtClean="0">
                <a:solidFill>
                  <a:srgbClr val="004C7C"/>
                </a:solidFill>
              </a:rPr>
              <a:t>NOT</a:t>
            </a:r>
            <a:r>
              <a:rPr lang="en-US" sz="2200" dirty="0" smtClean="0"/>
              <a:t> an HMO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 dirty="0" smtClean="0"/>
              <a:t>Offers the same benefits as our</a:t>
            </a:r>
            <a:br>
              <a:rPr lang="en-US" sz="2200" dirty="0" smtClean="0"/>
            </a:br>
            <a:r>
              <a:rPr lang="en-US" sz="2200" dirty="0" smtClean="0"/>
              <a:t>standard option, but costs less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 dirty="0" smtClean="0"/>
              <a:t>To qualify for Blue Plan65 Select, you must live </a:t>
            </a:r>
            <a:br>
              <a:rPr lang="en-US" sz="2200" dirty="0" smtClean="0"/>
            </a:br>
            <a:r>
              <a:rPr lang="en-US" sz="2200" dirty="0" smtClean="0"/>
              <a:t>in the approved service area </a:t>
            </a:r>
            <a:r>
              <a:rPr lang="en-US" sz="2200" b="1" dirty="0" smtClean="0">
                <a:solidFill>
                  <a:srgbClr val="004C7C"/>
                </a:solidFill>
              </a:rPr>
              <a:t>within 25 </a:t>
            </a:r>
            <a:r>
              <a:rPr lang="en-US" sz="2200" b="1" dirty="0">
                <a:solidFill>
                  <a:srgbClr val="004C7C"/>
                </a:solidFill>
              </a:rPr>
              <a:t>miles </a:t>
            </a:r>
            <a:r>
              <a:rPr lang="en-US" sz="2200" b="1" dirty="0" smtClean="0">
                <a:solidFill>
                  <a:srgbClr val="004C7C"/>
                </a:solidFill>
              </a:rPr>
              <a:t/>
            </a:r>
            <a:br>
              <a:rPr lang="en-US" sz="2200" b="1" dirty="0" smtClean="0">
                <a:solidFill>
                  <a:srgbClr val="004C7C"/>
                </a:solidFill>
              </a:rPr>
            </a:br>
            <a:r>
              <a:rPr lang="en-US" sz="2200" dirty="0" smtClean="0"/>
              <a:t>of a Blue Plan65 Select network hospital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 dirty="0" smtClean="0"/>
              <a:t>With Blue Plan65 Select, you are covered for </a:t>
            </a:r>
            <a:br>
              <a:rPr lang="en-US" sz="2200" dirty="0" smtClean="0"/>
            </a:br>
            <a:r>
              <a:rPr lang="en-US" sz="2200" dirty="0" smtClean="0"/>
              <a:t>urgent and emergency care at any hospital  </a:t>
            </a:r>
          </a:p>
          <a:p>
            <a:pPr marL="568325" lvl="2" indent="0" eaLnBrk="1" hangingPunct="1">
              <a:lnSpc>
                <a:spcPct val="95000"/>
              </a:lnSpc>
              <a:spcBef>
                <a:spcPct val="50000"/>
              </a:spcBef>
              <a:buNone/>
            </a:pPr>
            <a:r>
              <a:rPr lang="en-US" sz="1600" dirty="0" smtClean="0"/>
              <a:t>Blue Plan65 Select Plan requires that you use BCBSOK contracting Blue Plan65 Select hospitals for non-emergency admissions to receive coverage for the Medicare Part A deductible. In an emergency, the</a:t>
            </a:r>
            <a:r>
              <a:rPr lang="en-US" sz="1600" b="1" dirty="0" smtClean="0">
                <a:solidFill>
                  <a:srgbClr val="FF0066"/>
                </a:solidFill>
              </a:rPr>
              <a:t> </a:t>
            </a:r>
            <a:r>
              <a:rPr lang="en-US" sz="1600" dirty="0" smtClean="0"/>
              <a:t>$1,184</a:t>
            </a:r>
            <a:r>
              <a:rPr lang="en-US" sz="1600" b="1" dirty="0" smtClean="0">
                <a:solidFill>
                  <a:srgbClr val="FF0066"/>
                </a:solidFill>
              </a:rPr>
              <a:t> </a:t>
            </a:r>
            <a:r>
              <a:rPr lang="en-US" sz="1600" dirty="0" smtClean="0"/>
              <a:t>deductible is covered </a:t>
            </a:r>
            <a:br>
              <a:rPr lang="en-US" sz="1600" dirty="0" smtClean="0"/>
            </a:br>
            <a:r>
              <a:rPr lang="en-US" sz="1600" dirty="0" smtClean="0"/>
              <a:t>at any hospital from which you receive care.</a:t>
            </a:r>
            <a:r>
              <a:rPr lang="en-US" sz="1800" b="1" dirty="0"/>
              <a:t> </a:t>
            </a:r>
            <a:r>
              <a:rPr lang="en-US" sz="1600" dirty="0"/>
              <a:t>Note</a:t>
            </a:r>
            <a:r>
              <a:rPr lang="en-US" sz="1600" dirty="0" smtClean="0"/>
              <a:t>: Blue Plan65 Select </a:t>
            </a:r>
            <a:r>
              <a:rPr lang="en-US" sz="1600" dirty="0"/>
              <a:t>is available only in certain </a:t>
            </a:r>
            <a:r>
              <a:rPr lang="en-US" sz="1600" dirty="0" smtClean="0"/>
              <a:t>Oklahoma counties. </a:t>
            </a:r>
            <a:endParaRPr lang="en-US" sz="1600" dirty="0"/>
          </a:p>
          <a:p>
            <a:pPr marL="465138" lvl="2" indent="0" eaLnBrk="1" hangingPunct="1">
              <a:lnSpc>
                <a:spcPct val="95000"/>
              </a:lnSpc>
              <a:spcBef>
                <a:spcPct val="50000"/>
              </a:spcBef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sz="2200" dirty="0" smtClean="0"/>
          </a:p>
          <a:p>
            <a:pPr marL="508000" lvl="1" indent="-46038"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1938338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95677489-80DD-42F9-9781-6BF3DE892E24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*High-Deductible Option Plan F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Annual deductible has to be met before the plan pays anything</a:t>
            </a:r>
          </a:p>
          <a:p>
            <a:pPr lvl="1"/>
            <a:r>
              <a:rPr lang="en-US" dirty="0" smtClean="0"/>
              <a:t>Also has a Foreign Travel Emergency deductible </a:t>
            </a:r>
          </a:p>
          <a:p>
            <a:endParaRPr lang="en-US" sz="2000" dirty="0" smtClean="0"/>
          </a:p>
          <a:p>
            <a:r>
              <a:rPr lang="en-US" dirty="0" smtClean="0"/>
              <a:t>Has lower premiums</a:t>
            </a:r>
          </a:p>
          <a:p>
            <a:endParaRPr lang="en-US" sz="2000" dirty="0" smtClean="0"/>
          </a:p>
          <a:p>
            <a:r>
              <a:rPr lang="en-US" dirty="0" smtClean="0"/>
              <a:t>Out-of-pocket costs may be higher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*A type of Medicare Supplement Insurance Plan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CF84BF4F-0115-49EA-AD75-74B79B439BF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099" name="Rectangle 59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632575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Today</a:t>
            </a:r>
            <a:r>
              <a:rPr lang="en-US" altLang="ja-JP" dirty="0" smtClean="0"/>
              <a:t>’s Topics</a:t>
            </a:r>
            <a:endParaRPr lang="en-US" dirty="0" smtClean="0"/>
          </a:p>
        </p:txBody>
      </p:sp>
      <p:sp>
        <p:nvSpPr>
          <p:cNvPr id="4100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5562600" cy="4418013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US" sz="2400" dirty="0" smtClean="0"/>
              <a:t>Medicare Overview</a:t>
            </a:r>
          </a:p>
          <a:p>
            <a:pPr eaLnBrk="1" hangingPunct="1">
              <a:spcBef>
                <a:spcPct val="25000"/>
              </a:spcBef>
            </a:pPr>
            <a:endParaRPr lang="en-US" sz="2400" dirty="0" smtClean="0"/>
          </a:p>
          <a:p>
            <a:pPr eaLnBrk="1" hangingPunct="1">
              <a:spcBef>
                <a:spcPct val="25000"/>
              </a:spcBef>
            </a:pPr>
            <a:r>
              <a:rPr lang="en-US" sz="2400" dirty="0" smtClean="0"/>
              <a:t>Medicare Supplement Insurance Plan Overview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endParaRPr lang="en-US" sz="2400" dirty="0" smtClean="0"/>
          </a:p>
          <a:p>
            <a:pPr eaLnBrk="1" hangingPunct="1">
              <a:spcBef>
                <a:spcPct val="25000"/>
              </a:spcBef>
            </a:pPr>
            <a:r>
              <a:rPr lang="en-US" sz="2400" dirty="0" smtClean="0"/>
              <a:t>Blue Medicare Supplement Insurance Plan Options</a:t>
            </a:r>
          </a:p>
          <a:p>
            <a:pPr eaLnBrk="1" hangingPunct="1">
              <a:spcBef>
                <a:spcPct val="25000"/>
              </a:spcBef>
            </a:pPr>
            <a:endParaRPr lang="en-US" sz="2400" dirty="0" smtClean="0"/>
          </a:p>
          <a:p>
            <a:pPr eaLnBrk="1" hangingPunct="1">
              <a:spcBef>
                <a:spcPct val="25000"/>
              </a:spcBef>
            </a:pPr>
            <a:endParaRPr lang="en-US" sz="2400" dirty="0" smtClean="0"/>
          </a:p>
        </p:txBody>
      </p:sp>
      <p:sp>
        <p:nvSpPr>
          <p:cNvPr id="4" name="AutoShape 16" descr="MedSupp_Couple"/>
          <p:cNvSpPr>
            <a:spLocks noChangeArrowheads="1"/>
          </p:cNvSpPr>
          <p:nvPr/>
        </p:nvSpPr>
        <p:spPr bwMode="auto">
          <a:xfrm>
            <a:off x="5902325" y="1789113"/>
            <a:ext cx="2479675" cy="3917950"/>
          </a:xfrm>
          <a:prstGeom prst="roundRect">
            <a:avLst>
              <a:gd name="adj" fmla="val 7199"/>
            </a:avLst>
          </a:prstGeom>
          <a:blipFill dpi="0" rotWithShape="1">
            <a:blip r:embed="rId3"/>
            <a:srcRect/>
            <a:stretch>
              <a:fillRect r="-798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99CCFF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85F0D29A-07A2-40AA-B2EA-779ACF3B6E29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5603" name="Rectangle 99"/>
          <p:cNvSpPr>
            <a:spLocks noGrp="1" noChangeArrowheads="1"/>
          </p:cNvSpPr>
          <p:nvPr>
            <p:ph type="title"/>
          </p:nvPr>
        </p:nvSpPr>
        <p:spPr>
          <a:xfrm>
            <a:off x="301625" y="273050"/>
            <a:ext cx="7242175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Medicare Supplement Insurance Plan</a:t>
            </a:r>
            <a:br>
              <a:rPr lang="en-US" dirty="0" smtClean="0"/>
            </a:br>
            <a:r>
              <a:rPr lang="en-US" dirty="0" smtClean="0"/>
              <a:t>Key Points</a:t>
            </a:r>
          </a:p>
        </p:txBody>
      </p:sp>
      <p:sp>
        <p:nvSpPr>
          <p:cNvPr id="25604" name="Rectangle 100"/>
          <p:cNvSpPr>
            <a:spLocks noGrp="1" noChangeArrowheads="1"/>
          </p:cNvSpPr>
          <p:nvPr>
            <p:ph type="body" idx="1"/>
          </p:nvPr>
        </p:nvSpPr>
        <p:spPr>
          <a:xfrm>
            <a:off x="319088" y="1600200"/>
            <a:ext cx="5953125" cy="4572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Must have Medicare Part A and Part B</a:t>
            </a:r>
          </a:p>
          <a:p>
            <a:pPr eaLnBrk="1" hangingPunct="1"/>
            <a:r>
              <a:rPr lang="en-US" sz="2000" dirty="0" smtClean="0"/>
              <a:t>Must continue to pay Medicare Part B premium </a:t>
            </a:r>
          </a:p>
          <a:p>
            <a:pPr eaLnBrk="1" hangingPunct="1"/>
            <a:r>
              <a:rPr lang="en-US" sz="2000" dirty="0" smtClean="0"/>
              <a:t>You must pay the insurance company a monthly premium for your Medicare Supplement Insurance Plan</a:t>
            </a:r>
          </a:p>
          <a:p>
            <a:pPr eaLnBrk="1" hangingPunct="1"/>
            <a:r>
              <a:rPr lang="en-US" sz="2000" dirty="0" smtClean="0"/>
              <a:t>You cannot have a Medicare Advantage Plan </a:t>
            </a:r>
            <a:r>
              <a:rPr lang="en-US" sz="2000" b="1" dirty="0" smtClean="0">
                <a:solidFill>
                  <a:schemeClr val="accent2"/>
                </a:solidFill>
              </a:rPr>
              <a:t>and</a:t>
            </a:r>
            <a:r>
              <a:rPr lang="en-US" sz="2000" dirty="0" smtClean="0"/>
              <a:t> a Medicare Supplement Insurance Plan</a:t>
            </a:r>
          </a:p>
          <a:p>
            <a:pPr eaLnBrk="1" hangingPunct="1"/>
            <a:r>
              <a:rPr lang="en-US" sz="2000" dirty="0" smtClean="0"/>
              <a:t>Enrolling in a Medicare Supplement Insurance Plan is </a:t>
            </a:r>
            <a:r>
              <a:rPr lang="en-US" sz="2000" b="1" dirty="0" smtClean="0">
                <a:solidFill>
                  <a:srgbClr val="004C7C"/>
                </a:solidFill>
              </a:rPr>
              <a:t>optional</a:t>
            </a:r>
          </a:p>
          <a:p>
            <a:pPr lvl="1" eaLnBrk="1" hangingPunct="1"/>
            <a:r>
              <a:rPr lang="en-US" sz="1800" dirty="0" smtClean="0"/>
              <a:t>Each policy covers one person</a:t>
            </a:r>
          </a:p>
          <a:p>
            <a:pPr lvl="1" eaLnBrk="1" hangingPunct="1"/>
            <a:r>
              <a:rPr lang="en-US" sz="1800" dirty="0" smtClean="0"/>
              <a:t>Spouses can each pick a different plan </a:t>
            </a:r>
            <a:br>
              <a:rPr lang="en-US" sz="1800" dirty="0" smtClean="0"/>
            </a:br>
            <a:r>
              <a:rPr lang="en-US" sz="1800" dirty="0" smtClean="0"/>
              <a:t>to match their individual coverage needs</a:t>
            </a:r>
          </a:p>
          <a:p>
            <a:pPr lvl="1"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25698" name="AutoShape 98"/>
          <p:cNvSpPr>
            <a:spLocks noChangeArrowheads="1"/>
          </p:cNvSpPr>
          <p:nvPr/>
        </p:nvSpPr>
        <p:spPr bwMode="auto">
          <a:xfrm>
            <a:off x="6477000" y="1863675"/>
            <a:ext cx="2243754" cy="3546526"/>
          </a:xfrm>
          <a:prstGeom prst="roundRect">
            <a:avLst>
              <a:gd name="adj" fmla="val 7199"/>
            </a:avLst>
          </a:prstGeom>
          <a:blipFill dpi="0" rotWithShape="1">
            <a:blip r:embed="rId2"/>
            <a:srcRect/>
            <a:stretch>
              <a:fillRect r="-5716"/>
            </a:stretch>
          </a:blip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 txBox="1">
            <a:spLocks noChangeArrowheads="1"/>
          </p:cNvSpPr>
          <p:nvPr/>
        </p:nvSpPr>
        <p:spPr bwMode="auto">
          <a:xfrm>
            <a:off x="990600" y="3200400"/>
            <a:ext cx="6781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3500" b="1" dirty="0">
                <a:solidFill>
                  <a:schemeClr val="bg1"/>
                </a:solidFill>
                <a:latin typeface="Arial Narrow" pitchFamily="34" charset="0"/>
              </a:rPr>
              <a:t>Why choose a Blue Medicare Supplement Insurance Plan?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52600"/>
            <a:ext cx="2852693" cy="37670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999085B7-3F79-4EFD-8645-878864585C61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0723" name="Rectangle 96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73050"/>
            <a:ext cx="6937375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Service Begins the Moment you Enroll</a:t>
            </a:r>
          </a:p>
        </p:txBody>
      </p:sp>
      <p:sp>
        <p:nvSpPr>
          <p:cNvPr id="30724" name="Rectangle 97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76400"/>
            <a:ext cx="6757194" cy="42672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sz="2000" b="1" dirty="0" smtClean="0"/>
              <a:t>Online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200" b="1" dirty="0" smtClean="0">
                <a:solidFill>
                  <a:srgbClr val="0081C6"/>
                </a:solidFill>
                <a:latin typeface="+mj-lt"/>
              </a:rPr>
              <a:t>www.mybluemedsupp.com </a:t>
            </a:r>
            <a:r>
              <a:rPr lang="en-US" sz="2000" dirty="0" smtClean="0">
                <a:cs typeface="Arial" charset="0"/>
              </a:rPr>
              <a:t>–</a:t>
            </a:r>
            <a:r>
              <a:rPr lang="en-US" sz="2000" dirty="0" smtClean="0"/>
              <a:t> 24/7 </a:t>
            </a:r>
            <a:br>
              <a:rPr lang="en-US" sz="2000" dirty="0" smtClean="0"/>
            </a:br>
            <a:endParaRPr lang="en-US" sz="2000" b="1" dirty="0" smtClean="0"/>
          </a:p>
          <a:p>
            <a:pPr eaLnBrk="1" hangingPunct="1">
              <a:buClr>
                <a:schemeClr val="bg1"/>
              </a:buClr>
            </a:pPr>
            <a:r>
              <a:rPr lang="en-US" sz="2000" b="1" dirty="0" smtClean="0"/>
              <a:t>By Phone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200" b="1" dirty="0" smtClean="0">
                <a:solidFill>
                  <a:schemeClr val="hlink"/>
                </a:solidFill>
              </a:rPr>
              <a:t>1-877-822-4855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8 a.m. </a:t>
            </a:r>
            <a:r>
              <a:rPr lang="en-US" sz="2000" dirty="0" smtClean="0">
                <a:cs typeface="Arial" charset="0"/>
              </a:rPr>
              <a:t>–</a:t>
            </a:r>
            <a:r>
              <a:rPr lang="en-US" sz="2000" dirty="0" smtClean="0"/>
              <a:t> 8 p.m., Central Time, Monday </a:t>
            </a:r>
            <a:r>
              <a:rPr lang="en-US" sz="2000" dirty="0" smtClean="0">
                <a:cs typeface="Arial" charset="0"/>
              </a:rPr>
              <a:t>–</a:t>
            </a:r>
            <a:r>
              <a:rPr lang="en-US" sz="2000" dirty="0" smtClean="0"/>
              <a:t> Friday </a:t>
            </a:r>
          </a:p>
          <a:p>
            <a:pPr eaLnBrk="1" hangingPunct="1">
              <a:buClr>
                <a:schemeClr val="bg1"/>
              </a:buClr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By Mail </a:t>
            </a:r>
            <a:r>
              <a:rPr lang="en-US" sz="2000" dirty="0" smtClean="0"/>
              <a:t>– You can download an application </a:t>
            </a:r>
            <a:br>
              <a:rPr lang="en-US" sz="2000" dirty="0" smtClean="0"/>
            </a:br>
            <a:r>
              <a:rPr lang="en-US" sz="2000" dirty="0" smtClean="0"/>
              <a:t>form online or call us for an information kit  </a:t>
            </a:r>
            <a:br>
              <a:rPr lang="en-US" sz="2000" dirty="0" smtClean="0"/>
            </a:br>
            <a:r>
              <a:rPr lang="en-US" sz="2000" b="1" dirty="0" smtClean="0"/>
              <a:t>   </a:t>
            </a:r>
            <a:br>
              <a:rPr lang="en-US" sz="2000" b="1" dirty="0" smtClean="0"/>
            </a:br>
            <a:r>
              <a:rPr lang="en-US" sz="2000" b="1" dirty="0"/>
              <a:t>Locate a Licensed Authorized </a:t>
            </a:r>
            <a:br>
              <a:rPr lang="en-US" sz="2000" b="1" dirty="0"/>
            </a:br>
            <a:r>
              <a:rPr lang="en-US" sz="2000" b="1" dirty="0"/>
              <a:t>Independent Insurance Agent at </a:t>
            </a:r>
            <a:r>
              <a:rPr lang="en-US" sz="2000" b="1" dirty="0" smtClean="0">
                <a:solidFill>
                  <a:schemeClr val="hlink"/>
                </a:solidFill>
              </a:rPr>
              <a:t>www.bcbsok.com/medicareagents</a:t>
            </a:r>
            <a:endParaRPr lang="en-US" sz="2000" b="1" dirty="0" smtClean="0">
              <a:solidFill>
                <a:srgbClr val="FF0066"/>
              </a:solidFill>
            </a:endParaRPr>
          </a:p>
          <a:p>
            <a:pPr eaLnBrk="1" hangingPunct="1">
              <a:spcBef>
                <a:spcPct val="30000"/>
              </a:spcBef>
              <a:buClr>
                <a:schemeClr val="bg1"/>
              </a:buClr>
            </a:pPr>
            <a:r>
              <a:rPr lang="en-US" sz="2000" b="1" dirty="0" smtClean="0"/>
              <a:t> 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7029450" y="36830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30735" name="Picture 15" descr="Icons_Only_20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39" b="16760"/>
          <a:stretch>
            <a:fillRect/>
          </a:stretch>
        </p:blipFill>
        <p:spPr bwMode="auto">
          <a:xfrm>
            <a:off x="304800" y="4327525"/>
            <a:ext cx="9667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6" descr="Icons_Only_20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8"/>
          <a:stretch>
            <a:fillRect/>
          </a:stretch>
        </p:blipFill>
        <p:spPr bwMode="auto">
          <a:xfrm>
            <a:off x="304800" y="3336925"/>
            <a:ext cx="9667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7" descr="Icons_Only_20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0" b="33519"/>
          <a:stretch>
            <a:fillRect/>
          </a:stretch>
        </p:blipFill>
        <p:spPr bwMode="auto">
          <a:xfrm>
            <a:off x="292100" y="-34925"/>
            <a:ext cx="96837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18" descr="Icons_Only_20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" b="67039"/>
          <a:stretch>
            <a:fillRect/>
          </a:stretch>
        </p:blipFill>
        <p:spPr bwMode="auto">
          <a:xfrm>
            <a:off x="228600" y="2330450"/>
            <a:ext cx="968375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19" descr="medsupp_enrform_31222_tornedge_v3_NoSt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97275"/>
            <a:ext cx="2084388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8E02663-B115-41E8-94CD-45D6BFE04B7D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Taking Service a Step Further 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400" b="1" dirty="0" smtClean="0">
                <a:solidFill>
                  <a:schemeClr val="hlink"/>
                </a:solidFill>
              </a:rPr>
              <a:t>Blue Access for Members</a:t>
            </a:r>
            <a:r>
              <a:rPr lang="en-US" sz="2000" b="1" baseline="40000" dirty="0" smtClean="0">
                <a:solidFill>
                  <a:schemeClr val="hlink"/>
                </a:solidFill>
              </a:rPr>
              <a:t>SM</a:t>
            </a:r>
            <a:r>
              <a:rPr lang="en-US" sz="2400" b="1" dirty="0" smtClean="0">
                <a:solidFill>
                  <a:schemeClr val="hlink"/>
                </a:solidFill>
              </a:rPr>
              <a:t> (BAM)</a:t>
            </a:r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000" dirty="0" smtClean="0"/>
              <a:t>Wellness tools and content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1600" b="1" dirty="0"/>
              <a:t>www.bcbsil.com/bam</a:t>
            </a:r>
            <a:endParaRPr lang="en-US" sz="16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400" b="1" dirty="0" smtClean="0">
                <a:solidFill>
                  <a:schemeClr val="hlink"/>
                </a:solidFill>
              </a:rPr>
              <a:t>Education</a:t>
            </a:r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000" i="1" dirty="0" smtClean="0"/>
              <a:t>LifeTimes</a:t>
            </a:r>
            <a:r>
              <a:rPr lang="en-US" altLang="ja-JP" sz="2000" baseline="30000" dirty="0" smtClean="0"/>
              <a:t>  </a:t>
            </a:r>
            <a:r>
              <a:rPr lang="en-US" altLang="ja-JP" sz="2000" dirty="0" smtClean="0"/>
              <a:t>member newspaper</a:t>
            </a:r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000" dirty="0" smtClean="0"/>
              <a:t>Service in the Neighborhood </a:t>
            </a:r>
          </a:p>
          <a:p>
            <a:pPr lvl="2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1800" dirty="0" smtClean="0"/>
              <a:t>Seminars </a:t>
            </a:r>
          </a:p>
          <a:p>
            <a:pPr lvl="2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1800" dirty="0" smtClean="0"/>
              <a:t>Health Fairs</a:t>
            </a:r>
          </a:p>
          <a:p>
            <a:pPr lvl="2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1800" dirty="0" smtClean="0"/>
              <a:t>Community Events</a:t>
            </a:r>
          </a:p>
          <a:p>
            <a:pPr lvl="2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1800" dirty="0" smtClean="0"/>
              <a:t>Visit</a:t>
            </a:r>
            <a:r>
              <a:rPr lang="en-US" sz="1800" dirty="0" smtClean="0">
                <a:solidFill>
                  <a:schemeClr val="hlink"/>
                </a:solidFill>
              </a:rPr>
              <a:t> </a:t>
            </a:r>
            <a:r>
              <a:rPr lang="en-US" sz="1800" b="1" dirty="0" smtClean="0">
                <a:solidFill>
                  <a:schemeClr val="hlink"/>
                </a:solidFill>
              </a:rPr>
              <a:t>www.bcbsok.com/medicare/seminars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31754" name="Picture 10" descr="COMPUTER_BCBSTX_p29_Sm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1600200"/>
            <a:ext cx="32448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6062FC1A-8E02-47E9-B150-BA06B0DFFD61}" type="slidenum">
              <a:rPr lang="en-US"/>
              <a:pPr/>
              <a:t>24</a:t>
            </a:fld>
            <a:endParaRPr lang="en-US" dirty="0"/>
          </a:p>
        </p:txBody>
      </p: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146304" y="1990725"/>
            <a:ext cx="8839906" cy="3267075"/>
            <a:chOff x="336" y="1254"/>
            <a:chExt cx="5030" cy="1859"/>
          </a:xfrm>
        </p:grpSpPr>
        <p:pic>
          <p:nvPicPr>
            <p:cNvPr id="33803" name="Picture 11" descr="Text Box w Navy Acce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88"/>
            <a:stretch>
              <a:fillRect/>
            </a:stretch>
          </p:blipFill>
          <p:spPr bwMode="auto">
            <a:xfrm>
              <a:off x="3656" y="1254"/>
              <a:ext cx="1710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10" descr="Text Box w Navy Acce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767"/>
            <a:stretch>
              <a:fillRect/>
            </a:stretch>
          </p:blipFill>
          <p:spPr bwMode="auto">
            <a:xfrm>
              <a:off x="336" y="1254"/>
              <a:ext cx="3322" cy="1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914400" y="2484438"/>
            <a:ext cx="7543800" cy="236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latin typeface="Arial" charset="0"/>
              </a:rPr>
              <a:t>The best compliment you can give us is a referral; </a:t>
            </a:r>
            <a:r>
              <a:rPr lang="en-US" dirty="0" smtClean="0">
                <a:latin typeface="Arial" charset="0"/>
              </a:rPr>
              <a:t>if </a:t>
            </a:r>
            <a:r>
              <a:rPr lang="en-US" dirty="0">
                <a:latin typeface="Arial" charset="0"/>
              </a:rPr>
              <a:t>you know anyone who needs assistance with selecting </a:t>
            </a:r>
            <a:r>
              <a:rPr lang="en-US" dirty="0" smtClean="0">
                <a:latin typeface="Arial" charset="0"/>
              </a:rPr>
              <a:t>a Blue Cross and Blue Shield of Oklahoma Medicare Supplement Insurance </a:t>
            </a:r>
            <a:r>
              <a:rPr lang="en-US" dirty="0">
                <a:latin typeface="Arial" charset="0"/>
              </a:rPr>
              <a:t>Plan, please fill </a:t>
            </a:r>
            <a:r>
              <a:rPr lang="en-US" dirty="0" smtClean="0">
                <a:latin typeface="Arial" charset="0"/>
              </a:rPr>
              <a:t>out the </a:t>
            </a:r>
            <a:r>
              <a:rPr lang="en-US" dirty="0">
                <a:latin typeface="Arial" charset="0"/>
              </a:rPr>
              <a:t>referral forms or take our business cards</a:t>
            </a:r>
            <a:r>
              <a:rPr lang="en-US" dirty="0" smtClean="0">
                <a:latin typeface="Arial" charset="0"/>
              </a:rPr>
              <a:t>.</a:t>
            </a:r>
            <a:r>
              <a:rPr lang="en-US" sz="1400" i="1" dirty="0">
                <a:latin typeface="Arial" charset="0"/>
              </a:rPr>
              <a:t>				</a:t>
            </a:r>
            <a:r>
              <a:rPr lang="en-US" i="1" dirty="0" smtClean="0">
                <a:latin typeface="Arial" charset="0"/>
              </a:rPr>
              <a:t/>
            </a:r>
            <a:br>
              <a:rPr lang="en-US" i="1" dirty="0" smtClean="0">
                <a:latin typeface="Arial" charset="0"/>
              </a:rPr>
            </a:br>
            <a:r>
              <a:rPr lang="en-US" i="1" dirty="0" smtClean="0">
                <a:latin typeface="Arial" charset="0"/>
              </a:rPr>
              <a:t>		Thank </a:t>
            </a:r>
            <a:r>
              <a:rPr lang="en-US" i="1" dirty="0">
                <a:latin typeface="Arial" charset="0"/>
              </a:rPr>
              <a:t>you</a:t>
            </a:r>
            <a:r>
              <a:rPr lang="en-US" i="1" dirty="0" smtClean="0">
                <a:latin typeface="Arial" charset="0"/>
              </a:rPr>
              <a:t>,	</a:t>
            </a:r>
            <a:br>
              <a:rPr lang="en-US" i="1" dirty="0" smtClean="0">
                <a:latin typeface="Arial" charset="0"/>
              </a:rPr>
            </a:br>
            <a:r>
              <a:rPr lang="en-US" i="1" dirty="0" smtClean="0">
                <a:latin typeface="Arial" charset="0"/>
              </a:rPr>
              <a:t>			</a:t>
            </a:r>
            <a:r>
              <a:rPr lang="en-US" i="1" dirty="0">
                <a:solidFill>
                  <a:srgbClr val="FF0066"/>
                </a:solidFill>
                <a:latin typeface="Arial" charset="0"/>
              </a:rPr>
              <a:t>F</a:t>
            </a:r>
            <a:r>
              <a:rPr lang="en-US" i="1" dirty="0" smtClean="0">
                <a:solidFill>
                  <a:srgbClr val="FF0066"/>
                </a:solidFill>
                <a:latin typeface="Arial" charset="0"/>
              </a:rPr>
              <a:t>ield Representative</a:t>
            </a:r>
            <a:endParaRPr lang="en-US" dirty="0">
              <a:latin typeface="Footlight MT Light" pitchFamily="18" charset="0"/>
            </a:endParaRP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BB4AD816-90D2-46C2-9F9C-7E57E99531AE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Additional Information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24" y="1524000"/>
            <a:ext cx="8763000" cy="4953000"/>
          </a:xfrm>
        </p:spPr>
        <p:txBody>
          <a:bodyPr/>
          <a:lstStyle/>
          <a:p>
            <a:pPr marL="465138" lvl="1" indent="-174625" eaLnBrk="1" hangingPunct="1">
              <a:lnSpc>
                <a:spcPct val="90000"/>
              </a:lnSpc>
              <a:spcBef>
                <a:spcPts val="400"/>
              </a:spcBef>
              <a:buFontTx/>
              <a:buNone/>
            </a:pPr>
            <a:r>
              <a:rPr lang="en-US" sz="1100" dirty="0" smtClean="0">
                <a:cs typeface="Times New Roman" pitchFamily="18" charset="0"/>
              </a:rPr>
              <a:t> </a:t>
            </a:r>
          </a:p>
          <a:p>
            <a:pPr marL="465138" lvl="1" indent="-174625" eaLnBrk="1" hangingPunct="1">
              <a:lnSpc>
                <a:spcPct val="90000"/>
              </a:lnSpc>
              <a:spcBef>
                <a:spcPts val="400"/>
              </a:spcBef>
              <a:buNone/>
              <a:tabLst>
                <a:tab pos="803275" algn="l"/>
              </a:tabLst>
            </a:pPr>
            <a:r>
              <a:rPr lang="en-US" sz="1700" dirty="0" smtClean="0">
                <a:cs typeface="Times New Roman" pitchFamily="18" charset="0"/>
              </a:rPr>
              <a:t>	</a:t>
            </a:r>
            <a:r>
              <a:rPr lang="en-US" sz="2000" dirty="0" smtClean="0">
                <a:cs typeface="Times New Roman" pitchFamily="18" charset="0"/>
              </a:rPr>
              <a:t>* </a:t>
            </a:r>
            <a:r>
              <a:rPr lang="en-US" sz="1700" dirty="0" smtClean="0">
                <a:cs typeface="Times New Roman" pitchFamily="18" charset="0"/>
              </a:rPr>
              <a:t>   </a:t>
            </a:r>
            <a:r>
              <a:rPr lang="en-US" sz="1600" dirty="0" smtClean="0">
                <a:cs typeface="Times New Roman" pitchFamily="18" charset="0"/>
              </a:rPr>
              <a:t>97% approval rating for Blue Medicare Supplement Insurance members in            </a:t>
            </a:r>
          </a:p>
          <a:p>
            <a:pPr marL="465138" lvl="1" indent="-174625" eaLnBrk="1" hangingPunct="1">
              <a:lnSpc>
                <a:spcPct val="90000"/>
              </a:lnSpc>
              <a:spcBef>
                <a:spcPts val="400"/>
              </a:spcBef>
              <a:buNone/>
              <a:tabLst>
                <a:tab pos="803275" algn="l"/>
              </a:tabLst>
            </a:pP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        Oklahoma. Source: Over 65, BCBSOK, member loyalty survey, September 30, 2012,</a:t>
            </a:r>
            <a:endParaRPr lang="en-US" sz="1600" b="1" dirty="0">
              <a:solidFill>
                <a:srgbClr val="FF0066"/>
              </a:solidFill>
            </a:endParaRPr>
          </a:p>
          <a:p>
            <a:pPr marL="465138" lvl="1" indent="-174625" eaLnBrk="1" hangingPunct="1">
              <a:lnSpc>
                <a:spcPct val="90000"/>
              </a:lnSpc>
              <a:spcBef>
                <a:spcPts val="400"/>
              </a:spcBef>
              <a:buFontTx/>
              <a:buNone/>
              <a:tabLst>
                <a:tab pos="803275" algn="l"/>
              </a:tabLst>
            </a:pPr>
            <a:r>
              <a:rPr lang="en-US" sz="1600" dirty="0" smtClean="0">
                <a:cs typeface="Times New Roman" pitchFamily="18" charset="0"/>
              </a:rPr>
              <a:t>  		12-month rolling average</a:t>
            </a:r>
            <a:r>
              <a:rPr lang="en-US" sz="1700" dirty="0" smtClean="0">
                <a:cs typeface="Times New Roman" pitchFamily="18" charset="0"/>
              </a:rPr>
              <a:t>.</a:t>
            </a:r>
            <a:r>
              <a:rPr lang="en-US" sz="1200" dirty="0" smtClean="0"/>
              <a:t>	</a:t>
            </a:r>
          </a:p>
          <a:p>
            <a:pPr marL="465138" lvl="1" indent="-174625" eaLnBrk="1" hangingPunct="1">
              <a:lnSpc>
                <a:spcPct val="90000"/>
              </a:lnSpc>
              <a:spcBef>
                <a:spcPts val="400"/>
              </a:spcBef>
              <a:buFontTx/>
              <a:buNone/>
              <a:tabLst>
                <a:tab pos="803275" algn="l"/>
              </a:tabLst>
            </a:pPr>
            <a:r>
              <a:rPr lang="en-US" sz="1100" dirty="0" smtClean="0"/>
              <a:t> 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None/>
              <a:tabLst>
                <a:tab pos="803275" algn="l"/>
              </a:tabLst>
            </a:pPr>
            <a:r>
              <a:rPr lang="en-US" sz="1700" dirty="0">
                <a:cs typeface="Times New Roman" pitchFamily="18" charset="0"/>
              </a:rPr>
              <a:t>	</a:t>
            </a:r>
            <a:r>
              <a:rPr lang="en-US" sz="1600" dirty="0">
                <a:cs typeface="Times New Roman" pitchFamily="18" charset="0"/>
              </a:rPr>
              <a:t>Blue Cross and Blue Shield of </a:t>
            </a:r>
            <a:r>
              <a:rPr lang="en-US" sz="1600" dirty="0" smtClean="0">
                <a:cs typeface="Times New Roman" pitchFamily="18" charset="0"/>
              </a:rPr>
              <a:t>Oklahoma is </a:t>
            </a:r>
            <a:r>
              <a:rPr lang="en-US" sz="1600" dirty="0">
                <a:cs typeface="Times New Roman" pitchFamily="18" charset="0"/>
              </a:rPr>
              <a:t>a Division of Health Care Service 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	Corporation, a Mutual Legal Reserve Company, an Independent Licensee of 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	the Blue Cross and Blue Shield Association. 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None/>
              <a:tabLst>
                <a:tab pos="803275" algn="l"/>
              </a:tabLst>
            </a:pPr>
            <a:endParaRPr lang="en-US" sz="1100" dirty="0"/>
          </a:p>
          <a:p>
            <a:pPr marL="465138" lvl="1" indent="-174625" eaLnBrk="1" hangingPunct="1">
              <a:lnSpc>
                <a:spcPct val="90000"/>
              </a:lnSpc>
              <a:spcBef>
                <a:spcPts val="400"/>
              </a:spcBef>
              <a:buNone/>
              <a:tabLst>
                <a:tab pos="803275" algn="l"/>
              </a:tabLst>
            </a:pPr>
            <a:r>
              <a:rPr lang="en-US" sz="1200" b="1" dirty="0" smtClean="0"/>
              <a:t>		</a:t>
            </a:r>
            <a:r>
              <a:rPr lang="en-US" sz="1500" b="1" dirty="0" smtClean="0"/>
              <a:t>Blue </a:t>
            </a:r>
            <a:r>
              <a:rPr lang="en-US" sz="1500" b="1" dirty="0"/>
              <a:t>Cross and Blue Shield of </a:t>
            </a:r>
            <a:r>
              <a:rPr lang="en-US" sz="1500" b="1" dirty="0" smtClean="0"/>
              <a:t>Oklahoma Medicare </a:t>
            </a:r>
            <a:r>
              <a:rPr lang="en-US" sz="1500" b="1" dirty="0"/>
              <a:t>Supplement Insurance </a:t>
            </a:r>
            <a:r>
              <a:rPr lang="en-US" sz="1500" b="1" dirty="0" smtClean="0"/>
              <a:t>plans </a:t>
            </a:r>
            <a:br>
              <a:rPr lang="en-US" sz="1500" b="1" dirty="0" smtClean="0"/>
            </a:br>
            <a:r>
              <a:rPr lang="en-US" sz="1500" b="1" dirty="0" smtClean="0"/>
              <a:t>	are </a:t>
            </a:r>
            <a:r>
              <a:rPr lang="en-US" sz="1500" b="1" dirty="0"/>
              <a:t>not connected with or endorsed by the U.S. Government or </a:t>
            </a:r>
            <a:r>
              <a:rPr lang="en-US" sz="1500" b="1" dirty="0" smtClean="0"/>
              <a:t>the </a:t>
            </a:r>
            <a:r>
              <a:rPr lang="en-US" sz="1500" b="1" dirty="0"/>
              <a:t>federal </a:t>
            </a: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b="1" dirty="0" smtClean="0"/>
              <a:t>	Medicare </a:t>
            </a:r>
            <a:r>
              <a:rPr lang="en-US" sz="1500" b="1" dirty="0"/>
              <a:t>program.</a:t>
            </a:r>
          </a:p>
          <a:p>
            <a:pPr marL="465138" lvl="1" indent="-174625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en-US" sz="1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2147EE3E-EAD0-47F4-AADF-2EC718859566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123" name="Rectangle 1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are you eligible for Medicare? </a:t>
            </a:r>
          </a:p>
        </p:txBody>
      </p:sp>
      <p:sp>
        <p:nvSpPr>
          <p:cNvPr id="5124" name="Rectangle 140"/>
          <p:cNvSpPr>
            <a:spLocks noGrp="1" noChangeArrowheads="1"/>
          </p:cNvSpPr>
          <p:nvPr>
            <p:ph type="body" idx="1"/>
          </p:nvPr>
        </p:nvSpPr>
        <p:spPr>
          <a:xfrm>
            <a:off x="381000" y="1671638"/>
            <a:ext cx="8153400" cy="3509962"/>
          </a:xfrm>
        </p:spPr>
        <p:txBody>
          <a:bodyPr/>
          <a:lstStyle/>
          <a:p>
            <a:r>
              <a:rPr lang="en-US" dirty="0" smtClean="0"/>
              <a:t>Age 65 or older</a:t>
            </a:r>
          </a:p>
          <a:p>
            <a:endParaRPr lang="en-US" b="1" dirty="0" smtClean="0"/>
          </a:p>
          <a:p>
            <a:r>
              <a:rPr lang="en-US" dirty="0" smtClean="0"/>
              <a:t>*Under 65 with certain disabilities </a:t>
            </a:r>
          </a:p>
          <a:p>
            <a:endParaRPr lang="en-US" dirty="0" smtClean="0"/>
          </a:p>
          <a:p>
            <a:r>
              <a:rPr lang="en-US" sz="2400" dirty="0" smtClean="0"/>
              <a:t>*Any age with End-Stage Renal Disease </a:t>
            </a:r>
            <a:br>
              <a:rPr lang="en-US" sz="2400" dirty="0" smtClean="0"/>
            </a:br>
            <a:r>
              <a:rPr lang="en-US" sz="2400" dirty="0" smtClean="0"/>
              <a:t>(ESRD </a:t>
            </a:r>
            <a:r>
              <a:rPr lang="en-US" sz="2400" dirty="0" smtClean="0">
                <a:cs typeface="Arial" charset="0"/>
              </a:rPr>
              <a:t>– </a:t>
            </a:r>
            <a:r>
              <a:rPr lang="en-US" sz="2400" dirty="0" smtClean="0"/>
              <a:t>permanent kidney failure </a:t>
            </a:r>
            <a:br>
              <a:rPr lang="en-US" sz="2400" dirty="0" smtClean="0"/>
            </a:br>
            <a:r>
              <a:rPr lang="en-US" sz="2400" dirty="0" smtClean="0"/>
              <a:t>requiring dialysis or a kidney transplant)</a:t>
            </a:r>
            <a:endParaRPr lang="en-US" sz="1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2000" y="5791200"/>
            <a:ext cx="812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*Only Plan A is available</a:t>
            </a:r>
            <a:endParaRPr lang="en-US" sz="18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61" y="1905604"/>
            <a:ext cx="2383339" cy="31087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A209CC02-6A95-42D3-822A-79459F32851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Medicare cover?</a:t>
            </a:r>
          </a:p>
        </p:txBody>
      </p:sp>
      <p:sp>
        <p:nvSpPr>
          <p:cNvPr id="6149" name="AutoShape 3"/>
          <p:cNvSpPr>
            <a:spLocks noChangeArrowheads="1"/>
          </p:cNvSpPr>
          <p:nvPr/>
        </p:nvSpPr>
        <p:spPr bwMode="auto">
          <a:xfrm>
            <a:off x="1363369" y="1704975"/>
            <a:ext cx="2254250" cy="1401763"/>
          </a:xfrm>
          <a:prstGeom prst="roundRect">
            <a:avLst>
              <a:gd name="adj" fmla="val 9782"/>
            </a:avLst>
          </a:prstGeom>
          <a:solidFill>
            <a:srgbClr val="B3D9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6150" name="Rectangle 4"/>
          <p:cNvSpPr txBox="1">
            <a:spLocks noChangeArrowheads="1"/>
          </p:cNvSpPr>
          <p:nvPr/>
        </p:nvSpPr>
        <p:spPr bwMode="auto">
          <a:xfrm>
            <a:off x="1412875" y="1828800"/>
            <a:ext cx="2092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30000"/>
              </a:spcBef>
              <a:buClr>
                <a:srgbClr val="6AA293"/>
              </a:buClr>
              <a:buFont typeface="Wingdings" pitchFamily="2" charset="2"/>
              <a:buNone/>
            </a:pPr>
            <a:r>
              <a:rPr lang="en-US" sz="2200" b="1" dirty="0">
                <a:solidFill>
                  <a:schemeClr val="accent2"/>
                </a:solidFill>
                <a:latin typeface="Arial" charset="0"/>
              </a:rPr>
              <a:t>Part A</a:t>
            </a:r>
            <a:endParaRPr lang="en-US" sz="2200" b="1" i="1" dirty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spcBef>
                <a:spcPct val="30000"/>
              </a:spcBef>
              <a:buClr>
                <a:srgbClr val="6AA293"/>
              </a:buClr>
              <a:buFont typeface="Wingdings" pitchFamily="2" charset="2"/>
              <a:buNone/>
            </a:pPr>
            <a:r>
              <a:rPr lang="en-US" sz="2100" b="1" dirty="0">
                <a:latin typeface="Arial" charset="0"/>
              </a:rPr>
              <a:t>Hospitalization </a:t>
            </a:r>
            <a:br>
              <a:rPr lang="en-US" sz="2100" b="1" dirty="0">
                <a:latin typeface="Arial" charset="0"/>
              </a:rPr>
            </a:br>
            <a:r>
              <a:rPr lang="en-US" sz="2100" b="1" dirty="0">
                <a:latin typeface="Arial" charset="0"/>
              </a:rPr>
              <a:t>Insurance</a:t>
            </a:r>
          </a:p>
          <a:p>
            <a:pPr eaLnBrk="1" hangingPunct="1">
              <a:spcBef>
                <a:spcPct val="30000"/>
              </a:spcBef>
              <a:buClr>
                <a:srgbClr val="6AA293"/>
              </a:buClr>
              <a:buFont typeface="Wingdings" pitchFamily="2" charset="2"/>
              <a:buNone/>
            </a:pPr>
            <a:endParaRPr lang="en-US" sz="21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689565" y="1981200"/>
            <a:ext cx="481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0081C6"/>
                </a:solidFill>
                <a:latin typeface="Arial" charset="0"/>
              </a:rPr>
              <a:t>+</a:t>
            </a:r>
          </a:p>
        </p:txBody>
      </p:sp>
      <p:sp>
        <p:nvSpPr>
          <p:cNvPr id="6152" name="AutoShape 3"/>
          <p:cNvSpPr>
            <a:spLocks noChangeArrowheads="1"/>
          </p:cNvSpPr>
          <p:nvPr/>
        </p:nvSpPr>
        <p:spPr bwMode="auto">
          <a:xfrm>
            <a:off x="4246777" y="1704975"/>
            <a:ext cx="1752600" cy="1404938"/>
          </a:xfrm>
          <a:prstGeom prst="roundRect">
            <a:avLst>
              <a:gd name="adj" fmla="val 9782"/>
            </a:avLst>
          </a:prstGeom>
          <a:solidFill>
            <a:srgbClr val="B3D9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4399177" y="18288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200" b="1" dirty="0">
                <a:solidFill>
                  <a:schemeClr val="accent2"/>
                </a:solidFill>
                <a:latin typeface="Arial" charset="0"/>
              </a:rPr>
              <a:t>Part B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100" b="1" dirty="0">
                <a:latin typeface="Arial" charset="0"/>
              </a:rPr>
              <a:t>Medical</a:t>
            </a:r>
            <a:br>
              <a:rPr lang="en-US" sz="2100" b="1" dirty="0">
                <a:latin typeface="Arial" charset="0"/>
              </a:rPr>
            </a:br>
            <a:r>
              <a:rPr lang="en-US" sz="2100" b="1" dirty="0">
                <a:latin typeface="Arial" charset="0"/>
              </a:rPr>
              <a:t>Insurance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2600" b="1" dirty="0">
              <a:latin typeface="Arial" charset="0"/>
            </a:endParaRPr>
          </a:p>
        </p:txBody>
      </p:sp>
      <p:sp>
        <p:nvSpPr>
          <p:cNvPr id="6155" name="Text Box 7"/>
          <p:cNvSpPr txBox="1">
            <a:spLocks noChangeArrowheads="1"/>
          </p:cNvSpPr>
          <p:nvPr/>
        </p:nvSpPr>
        <p:spPr bwMode="auto">
          <a:xfrm>
            <a:off x="6976872" y="1981200"/>
            <a:ext cx="481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hlink"/>
                </a:solidFill>
                <a:latin typeface="Arial" charset="0"/>
              </a:rPr>
              <a:t>=</a:t>
            </a:r>
          </a:p>
        </p:txBody>
      </p:sp>
      <p:sp>
        <p:nvSpPr>
          <p:cNvPr id="6156" name="Rectangle 6"/>
          <p:cNvSpPr>
            <a:spLocks noChangeArrowheads="1"/>
          </p:cNvSpPr>
          <p:nvPr/>
        </p:nvSpPr>
        <p:spPr bwMode="auto">
          <a:xfrm>
            <a:off x="7467600" y="1981200"/>
            <a:ext cx="1676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200" b="1" dirty="0">
                <a:solidFill>
                  <a:schemeClr val="accent2"/>
                </a:solidFill>
                <a:latin typeface="Arial" charset="0"/>
              </a:rPr>
              <a:t>Original Medicare</a:t>
            </a: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en-US" sz="1800" b="1" dirty="0">
                <a:solidFill>
                  <a:schemeClr val="accent2"/>
                </a:solidFill>
                <a:latin typeface="Arial" charset="0"/>
              </a:rPr>
            </a:br>
            <a:endParaRPr lang="en-US" sz="26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157" name="Content Placeholder 2"/>
          <p:cNvSpPr>
            <a:spLocks noGrp="1"/>
          </p:cNvSpPr>
          <p:nvPr>
            <p:ph idx="1"/>
          </p:nvPr>
        </p:nvSpPr>
        <p:spPr>
          <a:xfrm>
            <a:off x="1295400" y="3733800"/>
            <a:ext cx="7010400" cy="1219200"/>
          </a:xfrm>
        </p:spPr>
        <p:txBody>
          <a:bodyPr/>
          <a:lstStyle/>
          <a:p>
            <a:pPr indent="-57150" eaLnBrk="1" hangingPunct="1">
              <a:buFontTx/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Part D (Prescription Drug)</a:t>
            </a:r>
          </a:p>
          <a:p>
            <a:pPr marL="798513" lvl="1" indent="-219075" eaLnBrk="1" hangingPunct="1">
              <a:buClr>
                <a:schemeClr val="hlink"/>
              </a:buClr>
            </a:pPr>
            <a:r>
              <a:rPr lang="en-US" sz="1800" dirty="0" smtClean="0">
                <a:solidFill>
                  <a:srgbClr val="000000"/>
                </a:solidFill>
              </a:rPr>
              <a:t>You can choose to buy Medicare prescription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drug coverage from a Prescription Drug Plan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41511" y="3529584"/>
            <a:ext cx="6416489" cy="0"/>
          </a:xfrm>
          <a:prstGeom prst="line">
            <a:avLst/>
          </a:prstGeom>
          <a:noFill/>
          <a:ln w="28575" algn="ctr">
            <a:solidFill>
              <a:srgbClr val="0081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5" name="Content Placeholder 2"/>
          <p:cNvSpPr>
            <a:spLocks/>
          </p:cNvSpPr>
          <p:nvPr/>
        </p:nvSpPr>
        <p:spPr bwMode="auto">
          <a:xfrm>
            <a:off x="1295400" y="4974336"/>
            <a:ext cx="701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57150" eaLnBrk="1" hangingPunct="1">
              <a:spcBef>
                <a:spcPct val="40000"/>
              </a:spcBef>
              <a:buClr>
                <a:schemeClr val="hlink"/>
              </a:buClr>
              <a:buSzPct val="120000"/>
            </a:pPr>
            <a:r>
              <a:rPr lang="en-US" b="1" dirty="0">
                <a:solidFill>
                  <a:schemeClr val="accent2"/>
                </a:solidFill>
                <a:latin typeface="Arial" charset="0"/>
              </a:rPr>
              <a:t>Medicare Supplement </a:t>
            </a:r>
            <a:r>
              <a:rPr lang="en-US" b="1" dirty="0" smtClean="0">
                <a:solidFill>
                  <a:schemeClr val="accent2"/>
                </a:solidFill>
                <a:latin typeface="Arial" charset="0"/>
              </a:rPr>
              <a:t>Insurance (Medigap</a:t>
            </a:r>
            <a:r>
              <a:rPr lang="en-US" b="1" dirty="0">
                <a:solidFill>
                  <a:schemeClr val="accent2"/>
                </a:solidFill>
                <a:latin typeface="Arial" charset="0"/>
              </a:rPr>
              <a:t>)</a:t>
            </a:r>
          </a:p>
          <a:p>
            <a:pPr marL="798513" lvl="1" indent="-219075" eaLnBrk="1" hangingPunct="1">
              <a:spcBef>
                <a:spcPct val="4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Medicare Supplement Insurance Policy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can 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                       help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cover costs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not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covered by Original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Medicare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7" y="1767620"/>
            <a:ext cx="899772" cy="1020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77" y="1828800"/>
            <a:ext cx="858623" cy="965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77465"/>
            <a:ext cx="888799" cy="8887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4892040"/>
            <a:ext cx="981955" cy="9728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056484"/>
            <a:ext cx="1930505" cy="25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83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941A0007-01AB-4617-B4D0-F2E113223F6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Facts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53400" cy="4267200"/>
          </a:xfrm>
        </p:spPr>
        <p:txBody>
          <a:bodyPr/>
          <a:lstStyle/>
          <a:p>
            <a:pPr eaLnBrk="1" hangingPunct="1"/>
            <a:r>
              <a:rPr lang="en-US" sz="2200" b="1" dirty="0" smtClean="0">
                <a:solidFill>
                  <a:srgbClr val="000000"/>
                </a:solidFill>
              </a:rPr>
              <a:t>Some people get Part A and Part B automatically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buClr>
                <a:srgbClr val="00A99A"/>
              </a:buClr>
            </a:pPr>
            <a:r>
              <a:rPr lang="en-US" sz="1800" dirty="0" smtClean="0">
                <a:solidFill>
                  <a:srgbClr val="000000"/>
                </a:solidFill>
              </a:rPr>
              <a:t>If you are already getting Social Security or </a:t>
            </a:r>
            <a:r>
              <a:rPr lang="en-US" sz="1800" dirty="0" smtClean="0"/>
              <a:t>Railroad </a:t>
            </a:r>
            <a:r>
              <a:rPr lang="en-US" sz="1800" dirty="0"/>
              <a:t>Retirement Board benefit </a:t>
            </a:r>
            <a:r>
              <a:rPr lang="en-US" sz="1800" dirty="0" smtClean="0"/>
              <a:t>checks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00A99A"/>
              </a:buClr>
            </a:pPr>
            <a:r>
              <a:rPr lang="en-US" sz="1800" dirty="0" smtClean="0">
                <a:solidFill>
                  <a:srgbClr val="000000"/>
                </a:solidFill>
              </a:rPr>
              <a:t>Medicare ID Card mailed about 3 months before your birthday or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your 25th month of disability benefits from Social Security </a:t>
            </a:r>
          </a:p>
          <a:p>
            <a:pPr lvl="1" eaLnBrk="1" hangingPunct="1">
              <a:buClr>
                <a:srgbClr val="5990BA"/>
              </a:buClr>
              <a:buFontTx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200" b="1" dirty="0" smtClean="0">
                <a:solidFill>
                  <a:srgbClr val="000000"/>
                </a:solidFill>
              </a:rPr>
              <a:t>If you are covered under </a:t>
            </a:r>
            <a:r>
              <a:rPr lang="en-US" sz="2200" b="1" dirty="0" smtClean="0">
                <a:solidFill>
                  <a:schemeClr val="accent2"/>
                </a:solidFill>
              </a:rPr>
              <a:t>a group health plan</a:t>
            </a:r>
            <a:r>
              <a:rPr lang="en-US" sz="2200" b="1" dirty="0" smtClean="0">
                <a:solidFill>
                  <a:srgbClr val="000000"/>
                </a:solidFill>
              </a:rPr>
              <a:t>:</a:t>
            </a:r>
          </a:p>
          <a:p>
            <a:pPr lvl="1" eaLnBrk="1" hangingPunct="1">
              <a:buClr>
                <a:srgbClr val="00A99A"/>
              </a:buClr>
            </a:pPr>
            <a:r>
              <a:rPr lang="en-US" sz="1800" dirty="0" smtClean="0">
                <a:solidFill>
                  <a:srgbClr val="000000"/>
                </a:solidFill>
              </a:rPr>
              <a:t>Either your or your spouse</a:t>
            </a:r>
            <a:r>
              <a:rPr lang="en-US" altLang="ja-JP" sz="1800" dirty="0" smtClean="0">
                <a:solidFill>
                  <a:srgbClr val="000000"/>
                </a:solidFill>
              </a:rPr>
              <a:t>’s current employer; </a:t>
            </a:r>
            <a:br>
              <a:rPr lang="en-US" altLang="ja-JP" sz="1800" dirty="0" smtClean="0">
                <a:solidFill>
                  <a:srgbClr val="000000"/>
                </a:solidFill>
              </a:rPr>
            </a:br>
            <a:r>
              <a:rPr lang="en-US" altLang="ja-JP" sz="1800" dirty="0" smtClean="0">
                <a:solidFill>
                  <a:srgbClr val="000000"/>
                </a:solidFill>
              </a:rPr>
              <a:t>you may delay enrolling in Medicare Part B</a:t>
            </a:r>
          </a:p>
          <a:p>
            <a:pPr lvl="1" eaLnBrk="1" hangingPunct="1">
              <a:buClr>
                <a:srgbClr val="00A99A"/>
              </a:buClr>
            </a:pPr>
            <a:r>
              <a:rPr lang="en-US" sz="1800" dirty="0" smtClean="0">
                <a:solidFill>
                  <a:srgbClr val="000000"/>
                </a:solidFill>
              </a:rPr>
              <a:t>You can sign up for Medicare Part B during the 8-month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period that begins the month the employment ends, or the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group health plan coverage ends, whichever happens first </a:t>
            </a:r>
            <a:endParaRPr lang="en-US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F09EF765-C5BA-4DBA-9212-5A885C56583B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Part A (Hospital Insurance) 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52575"/>
            <a:ext cx="8153400" cy="4418013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4C7C"/>
                </a:solidFill>
              </a:rPr>
              <a:t>Covered Benefits:</a:t>
            </a:r>
          </a:p>
          <a:p>
            <a:r>
              <a:rPr lang="en-US" sz="2400" dirty="0" smtClean="0"/>
              <a:t>Inpatient Hospital Stays</a:t>
            </a:r>
          </a:p>
          <a:p>
            <a:r>
              <a:rPr lang="en-US" sz="2400" dirty="0" smtClean="0"/>
              <a:t>Inpatient Skilled </a:t>
            </a:r>
            <a:br>
              <a:rPr lang="en-US" sz="2400" dirty="0" smtClean="0"/>
            </a:br>
            <a:r>
              <a:rPr lang="en-US" sz="2400" dirty="0" smtClean="0"/>
              <a:t>Nursing Facility Care</a:t>
            </a:r>
          </a:p>
          <a:p>
            <a:r>
              <a:rPr lang="en-US" sz="2400" dirty="0" smtClean="0"/>
              <a:t>Home Health Services</a:t>
            </a:r>
          </a:p>
          <a:p>
            <a:r>
              <a:rPr lang="en-US" sz="2400" dirty="0" smtClean="0"/>
              <a:t>Hospice Care</a:t>
            </a:r>
          </a:p>
          <a:p>
            <a:r>
              <a:rPr lang="en-US" sz="2400" dirty="0" smtClean="0"/>
              <a:t>Blood</a:t>
            </a:r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381000" y="5334000"/>
            <a:ext cx="533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r>
              <a:rPr lang="en-US" dirty="0">
                <a:solidFill>
                  <a:srgbClr val="004C7C"/>
                </a:solidFill>
                <a:latin typeface="Arial Black" pitchFamily="34" charset="0"/>
              </a:rPr>
              <a:t>Note</a:t>
            </a:r>
            <a:r>
              <a:rPr lang="en-US" b="1" dirty="0">
                <a:solidFill>
                  <a:srgbClr val="004C7C"/>
                </a:solidFill>
                <a:latin typeface="Arial" charset="0"/>
              </a:rPr>
              <a:t>: Part A is FREE for most people </a:t>
            </a:r>
          </a:p>
        </p:txBody>
      </p:sp>
      <p:sp>
        <p:nvSpPr>
          <p:cNvPr id="8210" name="AutoShape 18" descr="PartA_Nurse_Patient_Thk78617005_Cr_MR"/>
          <p:cNvSpPr>
            <a:spLocks noChangeArrowheads="1"/>
          </p:cNvSpPr>
          <p:nvPr/>
        </p:nvSpPr>
        <p:spPr bwMode="auto">
          <a:xfrm>
            <a:off x="5181600" y="1752600"/>
            <a:ext cx="2956592" cy="3341687"/>
          </a:xfrm>
          <a:prstGeom prst="roundRect">
            <a:avLst>
              <a:gd name="adj" fmla="val 7199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160DA73F-CBD8-4DEF-8E78-160A0EDFBF3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Part B (Medical Insurance) 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08125"/>
            <a:ext cx="8153400" cy="4418013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4C7C"/>
                </a:solidFill>
              </a:rPr>
              <a:t>Covered Benefits: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Doctor</a:t>
            </a:r>
            <a:r>
              <a:rPr lang="en-US" altLang="ja-JP" sz="2200" dirty="0" smtClean="0"/>
              <a:t>’s Care &amp; </a:t>
            </a:r>
            <a:r>
              <a:rPr lang="en-US" sz="2200" dirty="0" smtClean="0"/>
              <a:t>Surgery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Outpatient care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Emergency Room Visits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Lab Tests and X-rays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Home Health Care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Durable Medical Equipment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Other Medically Necessary </a:t>
            </a:r>
            <a:br>
              <a:rPr lang="en-US" sz="2200" dirty="0" smtClean="0"/>
            </a:br>
            <a:r>
              <a:rPr lang="en-US" sz="2200" dirty="0" smtClean="0"/>
              <a:t>Services &amp; Supplies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Preventive Benefits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4800" y="5759450"/>
            <a:ext cx="8686800" cy="3365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r>
              <a:rPr lang="en-US" sz="1600" dirty="0">
                <a:solidFill>
                  <a:srgbClr val="004C7C"/>
                </a:solidFill>
                <a:latin typeface="Arial Black" pitchFamily="34" charset="0"/>
              </a:rPr>
              <a:t>Note</a:t>
            </a:r>
            <a:r>
              <a:rPr lang="en-US" sz="1600" b="1" dirty="0">
                <a:solidFill>
                  <a:srgbClr val="004C7C"/>
                </a:solidFill>
                <a:latin typeface="Arial" charset="0"/>
              </a:rPr>
              <a:t>: Part B has a monthly premium that is deducted from your Social Security check</a:t>
            </a:r>
          </a:p>
        </p:txBody>
      </p:sp>
      <p:sp>
        <p:nvSpPr>
          <p:cNvPr id="4" name="AutoShape 14" descr="Doc_w_Guy"/>
          <p:cNvSpPr>
            <a:spLocks noChangeArrowheads="1"/>
          </p:cNvSpPr>
          <p:nvPr/>
        </p:nvSpPr>
        <p:spPr bwMode="auto">
          <a:xfrm>
            <a:off x="5715000" y="1676400"/>
            <a:ext cx="2432050" cy="3873500"/>
          </a:xfrm>
          <a:prstGeom prst="roundRect">
            <a:avLst>
              <a:gd name="adj" fmla="val 7199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99CCFF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14FC7D05-75C9-4286-A6B2-CE50C38C1AE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0243" name="Rectangle 8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Medicare Part B </a:t>
            </a:r>
            <a:br>
              <a:rPr lang="en-US" dirty="0" smtClean="0"/>
            </a:br>
            <a:r>
              <a:rPr lang="en-US" dirty="0" smtClean="0"/>
              <a:t>Enrollment Periods</a:t>
            </a:r>
          </a:p>
        </p:txBody>
      </p:sp>
      <p:graphicFrame>
        <p:nvGraphicFramePr>
          <p:cNvPr id="10274" name="Group 3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8177775"/>
              </p:ext>
            </p:extLst>
          </p:nvPr>
        </p:nvGraphicFramePr>
        <p:xfrm>
          <a:off x="304800" y="1752600"/>
          <a:ext cx="8534400" cy="4189542"/>
        </p:xfrm>
        <a:graphic>
          <a:graphicData uri="http://schemas.openxmlformats.org/drawingml/2006/table">
            <a:tbl>
              <a:tblPr/>
              <a:tblGrid>
                <a:gridCol w="1371600"/>
                <a:gridCol w="2287588"/>
                <a:gridCol w="2513012"/>
                <a:gridCol w="23622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Days </a:t>
                      </a:r>
                    </a:p>
                  </a:txBody>
                  <a:tcPr marL="320040"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Initial</a:t>
                      </a:r>
                    </a:p>
                  </a:txBody>
                  <a:tcPr marT="45721" marB="4572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7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General</a:t>
                      </a:r>
                    </a:p>
                  </a:txBody>
                  <a:tcPr marT="45721" marB="4572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7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Special</a:t>
                      </a:r>
                    </a:p>
                  </a:txBody>
                  <a:tcPr marT="45721" marB="4572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971E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ＭＳ Ｐゴシック" pitchFamily="1" charset="-128"/>
                        </a:rPr>
                        <a:t>Who is eligible?</a:t>
                      </a:r>
                    </a:p>
                  </a:txBody>
                  <a:tcPr marL="182880"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0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Those turning 65</a:t>
                      </a:r>
                    </a:p>
                  </a:txBody>
                  <a:tcPr marL="182880" marT="45721" marB="4572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Those who miss the Initial Enrollment Period</a:t>
                      </a:r>
                    </a:p>
                  </a:txBody>
                  <a:tcPr marL="182880" marT="45721" marB="4572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Those who have employer or union benefits or prior Part B coverage</a:t>
                      </a:r>
                    </a:p>
                  </a:txBody>
                  <a:tcPr marL="182880" marT="45721" marB="4572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8F"/>
                    </a:solidFill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ＭＳ Ｐゴシック" pitchFamily="1" charset="-128"/>
                        </a:rPr>
                        <a:t>When </a:t>
                      </a:r>
                      <a:b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ＭＳ Ｐゴシック" pitchFamily="1" charset="-128"/>
                        </a:rPr>
                      </a:b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ＭＳ Ｐゴシック" pitchFamily="1" charset="-128"/>
                        </a:rPr>
                        <a:t>is it?</a:t>
                      </a:r>
                    </a:p>
                  </a:txBody>
                  <a:tcPr marL="182880"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0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7-month window: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/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 mos. prior to, the 65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birthday month, and 3 mos. after the 65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birthday month</a:t>
                      </a:r>
                    </a:p>
                  </a:txBody>
                  <a:tcPr marL="182880" marT="45721" marB="4572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Jan 1 – March 31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of each year for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coverage beginning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July 1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</a:p>
                  </a:txBody>
                  <a:tcPr marL="182880" marT="45721" marB="4572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8 months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starting on the date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employment or group coverage ends</a:t>
                      </a:r>
                    </a:p>
                  </a:txBody>
                  <a:tcPr marL="182880" marT="45721" marB="4572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8F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ＭＳ Ｐゴシック" pitchFamily="1" charset="-128"/>
                        </a:rPr>
                        <a:t>What if </a:t>
                      </a:r>
                      <a:b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ＭＳ Ｐゴシック" pitchFamily="1" charset="-128"/>
                        </a:rPr>
                      </a:b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ＭＳ Ｐゴシック" pitchFamily="1" charset="-128"/>
                        </a:rPr>
                        <a:t>I miss it?</a:t>
                      </a:r>
                    </a:p>
                  </a:txBody>
                  <a:tcPr marL="182880"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0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10% penalty for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each year you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’re </a:t>
                      </a:r>
                      <a:b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late in enrolling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82880" marT="45721" marB="4572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10% penalty for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each year you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’re </a:t>
                      </a:r>
                      <a:b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late in enrolling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82880" marT="45721" marB="4572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Must enroll while employed or within 8-month window</a:t>
                      </a:r>
                    </a:p>
                  </a:txBody>
                  <a:tcPr marL="182880" marT="45721" marB="4572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8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066800" y="3048000"/>
            <a:ext cx="4343400" cy="1371600"/>
          </a:xfrm>
        </p:spPr>
        <p:txBody>
          <a:bodyPr/>
          <a:lstStyle/>
          <a:p>
            <a:r>
              <a:rPr lang="en-US" dirty="0"/>
              <a:t>Medicare Supplement </a:t>
            </a:r>
            <a:br>
              <a:rPr lang="en-US" dirty="0"/>
            </a:br>
            <a:r>
              <a:rPr lang="en-US" dirty="0"/>
              <a:t>Insurance Plans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5467350" y="2224088"/>
            <a:ext cx="2979738" cy="2997200"/>
          </a:xfrm>
          <a:prstGeom prst="roundRect">
            <a:avLst>
              <a:gd name="adj" fmla="val 719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54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4">
      <a:dk1>
        <a:srgbClr val="000000"/>
      </a:dk1>
      <a:lt1>
        <a:srgbClr val="FFFFFF"/>
      </a:lt1>
      <a:dk2>
        <a:srgbClr val="F8F8F8"/>
      </a:dk2>
      <a:lt2>
        <a:srgbClr val="B2B2B2"/>
      </a:lt2>
      <a:accent1>
        <a:srgbClr val="7BAD83"/>
      </a:accent1>
      <a:accent2>
        <a:srgbClr val="5990BA"/>
      </a:accent2>
      <a:accent3>
        <a:srgbClr val="FFFFFF"/>
      </a:accent3>
      <a:accent4>
        <a:srgbClr val="000000"/>
      </a:accent4>
      <a:accent5>
        <a:srgbClr val="BFD3C1"/>
      </a:accent5>
      <a:accent6>
        <a:srgbClr val="5082A8"/>
      </a:accent6>
      <a:hlink>
        <a:srgbClr val="006DBB"/>
      </a:hlink>
      <a:folHlink>
        <a:srgbClr val="99CD79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F8F8F8"/>
        </a:dk2>
        <a:lt2>
          <a:srgbClr val="B2B2B2"/>
        </a:lt2>
        <a:accent1>
          <a:srgbClr val="7BAD83"/>
        </a:accent1>
        <a:accent2>
          <a:srgbClr val="5CA038"/>
        </a:accent2>
        <a:accent3>
          <a:srgbClr val="FFFFFF"/>
        </a:accent3>
        <a:accent4>
          <a:srgbClr val="000000"/>
        </a:accent4>
        <a:accent5>
          <a:srgbClr val="BFD3C1"/>
        </a:accent5>
        <a:accent6>
          <a:srgbClr val="539132"/>
        </a:accent6>
        <a:hlink>
          <a:srgbClr val="037632"/>
        </a:hlink>
        <a:folHlink>
          <a:srgbClr val="2E8D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F8F8F8"/>
        </a:dk2>
        <a:lt2>
          <a:srgbClr val="B2B2B2"/>
        </a:lt2>
        <a:accent1>
          <a:srgbClr val="7BAD83"/>
        </a:accent1>
        <a:accent2>
          <a:srgbClr val="5CA038"/>
        </a:accent2>
        <a:accent3>
          <a:srgbClr val="FFFFFF"/>
        </a:accent3>
        <a:accent4>
          <a:srgbClr val="000000"/>
        </a:accent4>
        <a:accent5>
          <a:srgbClr val="BFD3C1"/>
        </a:accent5>
        <a:accent6>
          <a:srgbClr val="539132"/>
        </a:accent6>
        <a:hlink>
          <a:srgbClr val="037632"/>
        </a:hlink>
        <a:folHlink>
          <a:srgbClr val="99CD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F8F8F8"/>
        </a:dk2>
        <a:lt2>
          <a:srgbClr val="B2B2B2"/>
        </a:lt2>
        <a:accent1>
          <a:srgbClr val="7BAD83"/>
        </a:accent1>
        <a:accent2>
          <a:srgbClr val="5990BA"/>
        </a:accent2>
        <a:accent3>
          <a:srgbClr val="FFFFFF"/>
        </a:accent3>
        <a:accent4>
          <a:srgbClr val="000000"/>
        </a:accent4>
        <a:accent5>
          <a:srgbClr val="BFD3C1"/>
        </a:accent5>
        <a:accent6>
          <a:srgbClr val="5082A8"/>
        </a:accent6>
        <a:hlink>
          <a:srgbClr val="006DBB"/>
        </a:hlink>
        <a:folHlink>
          <a:srgbClr val="99CD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">
        <a:dk1>
          <a:srgbClr val="000000"/>
        </a:dk1>
        <a:lt1>
          <a:srgbClr val="FFFFFF"/>
        </a:lt1>
        <a:dk2>
          <a:srgbClr val="F8F8F8"/>
        </a:dk2>
        <a:lt2>
          <a:srgbClr val="B2B2B2"/>
        </a:lt2>
        <a:accent1>
          <a:srgbClr val="7BAD83"/>
        </a:accent1>
        <a:accent2>
          <a:srgbClr val="5990BA"/>
        </a:accent2>
        <a:accent3>
          <a:srgbClr val="FFFFFF"/>
        </a:accent3>
        <a:accent4>
          <a:srgbClr val="000000"/>
        </a:accent4>
        <a:accent5>
          <a:srgbClr val="BFD3C1"/>
        </a:accent5>
        <a:accent6>
          <a:srgbClr val="5082A8"/>
        </a:accent6>
        <a:hlink>
          <a:srgbClr val="006DBB"/>
        </a:hlink>
        <a:folHlink>
          <a:srgbClr val="99CD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F8F8F8"/>
        </a:dk2>
        <a:lt2>
          <a:srgbClr val="B2B2B2"/>
        </a:lt2>
        <a:accent1>
          <a:srgbClr val="7BAD83"/>
        </a:accent1>
        <a:accent2>
          <a:srgbClr val="004C7C"/>
        </a:accent2>
        <a:accent3>
          <a:srgbClr val="FFFFFF"/>
        </a:accent3>
        <a:accent4>
          <a:srgbClr val="000000"/>
        </a:accent4>
        <a:accent5>
          <a:srgbClr val="BFD3C1"/>
        </a:accent5>
        <a:accent6>
          <a:srgbClr val="004470"/>
        </a:accent6>
        <a:hlink>
          <a:srgbClr val="0081C6"/>
        </a:hlink>
        <a:folHlink>
          <a:srgbClr val="00A9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F8F8F8"/>
      </a:dk2>
      <a:lt2>
        <a:srgbClr val="B2B2B2"/>
      </a:lt2>
      <a:accent1>
        <a:srgbClr val="7BAD83"/>
      </a:accent1>
      <a:accent2>
        <a:srgbClr val="5990BA"/>
      </a:accent2>
      <a:accent3>
        <a:srgbClr val="FFFFFF"/>
      </a:accent3>
      <a:accent4>
        <a:srgbClr val="000000"/>
      </a:accent4>
      <a:accent5>
        <a:srgbClr val="BFD3C1"/>
      </a:accent5>
      <a:accent6>
        <a:srgbClr val="5082A8"/>
      </a:accent6>
      <a:hlink>
        <a:srgbClr val="006DBB"/>
      </a:hlink>
      <a:folHlink>
        <a:srgbClr val="99CD79"/>
      </a:folHlink>
    </a:clrScheme>
    <a:fontScheme name="3_Default Design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F8F8F8"/>
        </a:dk2>
        <a:lt2>
          <a:srgbClr val="B2B2B2"/>
        </a:lt2>
        <a:accent1>
          <a:srgbClr val="7BAD83"/>
        </a:accent1>
        <a:accent2>
          <a:srgbClr val="5990BA"/>
        </a:accent2>
        <a:accent3>
          <a:srgbClr val="FFFFFF"/>
        </a:accent3>
        <a:accent4>
          <a:srgbClr val="000000"/>
        </a:accent4>
        <a:accent5>
          <a:srgbClr val="BFD3C1"/>
        </a:accent5>
        <a:accent6>
          <a:srgbClr val="5082A8"/>
        </a:accent6>
        <a:hlink>
          <a:srgbClr val="006DBB"/>
        </a:hlink>
        <a:folHlink>
          <a:srgbClr val="99CD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F8F8F8"/>
        </a:dk2>
        <a:lt2>
          <a:srgbClr val="B2B2B2"/>
        </a:lt2>
        <a:accent1>
          <a:srgbClr val="7BAD83"/>
        </a:accent1>
        <a:accent2>
          <a:srgbClr val="004C7C"/>
        </a:accent2>
        <a:accent3>
          <a:srgbClr val="FFFFFF"/>
        </a:accent3>
        <a:accent4>
          <a:srgbClr val="000000"/>
        </a:accent4>
        <a:accent5>
          <a:srgbClr val="BFD3C1"/>
        </a:accent5>
        <a:accent6>
          <a:srgbClr val="004470"/>
        </a:accent6>
        <a:hlink>
          <a:srgbClr val="0081C6"/>
        </a:hlink>
        <a:folHlink>
          <a:srgbClr val="00A9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4_Default Design 2">
      <a:dk1>
        <a:srgbClr val="000000"/>
      </a:dk1>
      <a:lt1>
        <a:srgbClr val="FFFFFF"/>
      </a:lt1>
      <a:dk2>
        <a:srgbClr val="F8F8F8"/>
      </a:dk2>
      <a:lt2>
        <a:srgbClr val="B2B2B2"/>
      </a:lt2>
      <a:accent1>
        <a:srgbClr val="7BAD83"/>
      </a:accent1>
      <a:accent2>
        <a:srgbClr val="004C7C"/>
      </a:accent2>
      <a:accent3>
        <a:srgbClr val="FFFFFF"/>
      </a:accent3>
      <a:accent4>
        <a:srgbClr val="000000"/>
      </a:accent4>
      <a:accent5>
        <a:srgbClr val="BFD3C1"/>
      </a:accent5>
      <a:accent6>
        <a:srgbClr val="004470"/>
      </a:accent6>
      <a:hlink>
        <a:srgbClr val="0081C6"/>
      </a:hlink>
      <a:folHlink>
        <a:srgbClr val="00A99A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F8F8F8"/>
        </a:dk2>
        <a:lt2>
          <a:srgbClr val="B2B2B2"/>
        </a:lt2>
        <a:accent1>
          <a:srgbClr val="7BAD83"/>
        </a:accent1>
        <a:accent2>
          <a:srgbClr val="5CA038"/>
        </a:accent2>
        <a:accent3>
          <a:srgbClr val="FFFFFF"/>
        </a:accent3>
        <a:accent4>
          <a:srgbClr val="000000"/>
        </a:accent4>
        <a:accent5>
          <a:srgbClr val="BFD3C1"/>
        </a:accent5>
        <a:accent6>
          <a:srgbClr val="539132"/>
        </a:accent6>
        <a:hlink>
          <a:srgbClr val="037632"/>
        </a:hlink>
        <a:folHlink>
          <a:srgbClr val="2E8D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F8F8F8"/>
        </a:dk2>
        <a:lt2>
          <a:srgbClr val="B2B2B2"/>
        </a:lt2>
        <a:accent1>
          <a:srgbClr val="7BAD83"/>
        </a:accent1>
        <a:accent2>
          <a:srgbClr val="5CA038"/>
        </a:accent2>
        <a:accent3>
          <a:srgbClr val="FFFFFF"/>
        </a:accent3>
        <a:accent4>
          <a:srgbClr val="000000"/>
        </a:accent4>
        <a:accent5>
          <a:srgbClr val="BFD3C1"/>
        </a:accent5>
        <a:accent6>
          <a:srgbClr val="539132"/>
        </a:accent6>
        <a:hlink>
          <a:srgbClr val="037632"/>
        </a:hlink>
        <a:folHlink>
          <a:srgbClr val="99CD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F8F8F8"/>
        </a:dk2>
        <a:lt2>
          <a:srgbClr val="B2B2B2"/>
        </a:lt2>
        <a:accent1>
          <a:srgbClr val="7BAD83"/>
        </a:accent1>
        <a:accent2>
          <a:srgbClr val="5990BA"/>
        </a:accent2>
        <a:accent3>
          <a:srgbClr val="FFFFFF"/>
        </a:accent3>
        <a:accent4>
          <a:srgbClr val="000000"/>
        </a:accent4>
        <a:accent5>
          <a:srgbClr val="BFD3C1"/>
        </a:accent5>
        <a:accent6>
          <a:srgbClr val="5082A8"/>
        </a:accent6>
        <a:hlink>
          <a:srgbClr val="006DBB"/>
        </a:hlink>
        <a:folHlink>
          <a:srgbClr val="99CD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">
        <a:dk1>
          <a:srgbClr val="000000"/>
        </a:dk1>
        <a:lt1>
          <a:srgbClr val="FFFFFF"/>
        </a:lt1>
        <a:dk2>
          <a:srgbClr val="F8F8F8"/>
        </a:dk2>
        <a:lt2>
          <a:srgbClr val="B2B2B2"/>
        </a:lt2>
        <a:accent1>
          <a:srgbClr val="7BAD83"/>
        </a:accent1>
        <a:accent2>
          <a:srgbClr val="5990BA"/>
        </a:accent2>
        <a:accent3>
          <a:srgbClr val="FFFFFF"/>
        </a:accent3>
        <a:accent4>
          <a:srgbClr val="000000"/>
        </a:accent4>
        <a:accent5>
          <a:srgbClr val="BFD3C1"/>
        </a:accent5>
        <a:accent6>
          <a:srgbClr val="5082A8"/>
        </a:accent6>
        <a:hlink>
          <a:srgbClr val="006DBB"/>
        </a:hlink>
        <a:folHlink>
          <a:srgbClr val="99CD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F8F8F8"/>
        </a:dk2>
        <a:lt2>
          <a:srgbClr val="B2B2B2"/>
        </a:lt2>
        <a:accent1>
          <a:srgbClr val="7BAD83"/>
        </a:accent1>
        <a:accent2>
          <a:srgbClr val="004C7C"/>
        </a:accent2>
        <a:accent3>
          <a:srgbClr val="FFFFFF"/>
        </a:accent3>
        <a:accent4>
          <a:srgbClr val="000000"/>
        </a:accent4>
        <a:accent5>
          <a:srgbClr val="BFD3C1"/>
        </a:accent5>
        <a:accent6>
          <a:srgbClr val="004470"/>
        </a:accent6>
        <a:hlink>
          <a:srgbClr val="0081C6"/>
        </a:hlink>
        <a:folHlink>
          <a:srgbClr val="00A9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12044</TotalTime>
  <Words>1406</Words>
  <Application>Microsoft Office PowerPoint</Application>
  <PresentationFormat>On-screen Show (4:3)</PresentationFormat>
  <Paragraphs>267</Paragraphs>
  <Slides>25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2_Default Design</vt:lpstr>
      <vt:lpstr>3_Default Design</vt:lpstr>
      <vt:lpstr>4_Default Design</vt:lpstr>
      <vt:lpstr>PowerPoint Presentation</vt:lpstr>
      <vt:lpstr>Today’s Topics</vt:lpstr>
      <vt:lpstr>When are you eligible for Medicare? </vt:lpstr>
      <vt:lpstr>What does Medicare cover?</vt:lpstr>
      <vt:lpstr>Eligibility Facts</vt:lpstr>
      <vt:lpstr>Part A (Hospital Insurance) </vt:lpstr>
      <vt:lpstr>Part B (Medical Insurance) </vt:lpstr>
      <vt:lpstr>Medicare Part B  Enrollment Periods</vt:lpstr>
      <vt:lpstr>Medicare Supplement  Insurance Plans</vt:lpstr>
      <vt:lpstr>What is a Medicare Supplement Insurance Plan?</vt:lpstr>
      <vt:lpstr>Requirements to Buy a Medicare Supplement Insurance Plan</vt:lpstr>
      <vt:lpstr>Benefits Overview: Medicare Parts A &amp; B  Medicare Supplement Insurance Plans</vt:lpstr>
      <vt:lpstr>Medicare Costs</vt:lpstr>
      <vt:lpstr>Medicare Supplement Insurance Costs</vt:lpstr>
      <vt:lpstr>Other Medical Expenses</vt:lpstr>
      <vt:lpstr>PowerPoint Presentation</vt:lpstr>
      <vt:lpstr>Blue Medicare SupplementSM   Insurance Plan Options</vt:lpstr>
      <vt:lpstr>What is Blue Plan65 Select?</vt:lpstr>
      <vt:lpstr>*High-Deductible Option Plan F</vt:lpstr>
      <vt:lpstr>Medicare Supplement Insurance Plan Key Points</vt:lpstr>
      <vt:lpstr>PowerPoint Presentation</vt:lpstr>
      <vt:lpstr>Service Begins the Moment you Enroll</vt:lpstr>
      <vt:lpstr>Taking Service a Step Further </vt:lpstr>
      <vt:lpstr>Thank You!</vt:lpstr>
      <vt:lpstr>Additional Information</vt:lpstr>
    </vt:vector>
  </TitlesOfParts>
  <Company>HCSC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Winning Combination</dc:title>
  <dc:subject>Medicare &amp; The Right Medicare Supplement Plan</dc:subject>
  <dc:creator>David J Luth</dc:creator>
  <cp:lastModifiedBy>Kevin P Shannon</cp:lastModifiedBy>
  <cp:revision>1483</cp:revision>
  <cp:lastPrinted>2012-08-06T21:14:29Z</cp:lastPrinted>
  <dcterms:created xsi:type="dcterms:W3CDTF">2009-10-06T22:52:30Z</dcterms:created>
  <dcterms:modified xsi:type="dcterms:W3CDTF">2013-11-26T19:33:33Z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